
<file path=[Content_Types].xml><?xml version="1.0" encoding="utf-8"?>
<Types xmlns="http://schemas.openxmlformats.org/package/2006/content-types">
  <Default ContentType="image/png" Extension="png"/>
  <Default ContentType="application/vnd.openxmlformats-package.relationships+xml" Extension="rels"/>
  <Default ContentType="image/svg+xml" Extension="svg"/>
  <Default ContentType="application/xml" Extension="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Override PartName="/docProps/custom.xml" ContentType="application/vnd.openxmlformats-officedocument.custom-propertie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8"/>
  </p:sldMasterIdLst>
  <p:notesMasterIdLst>
    <p:notesMasterId r:id="rId6"/>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Lst>
  <p:sldSz cx="12192000" cy="6858000"/>
  <p:notesSz cx="6858000" cy="9144000"/>
  <p:defaultTextStyle>
    <a:defPPr lvl="0" marR="0" rtl="0" algn="l">
      <a:lnSpc>
        <a:spcPct val="100000"/>
      </a:lnSpc>
      <a:spcBef>
        <a:spcPts val="0"/>
      </a:spcBef>
      <a:spcAft>
        <a:spcPts val="0"/>
      </a:spcAft>
    </a:defPPr>
    <a:lvl1pPr lvl="0" marR="0" rtl="0" algn="l" marL="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marL="457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marL="914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marL="1371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marL="18288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marL="22860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marL="2743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marL="3200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marL="3657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Relationships xmlns="http://schemas.openxmlformats.org/package/2006/relationships"><Relationship Id="rId1" Target="theme/theme1.xml" Type="http://schemas.openxmlformats.org/officeDocument/2006/relationships/theme"/><Relationship Id="rId10" Target="slides/slide2.xml" Type="http://schemas.openxmlformats.org/officeDocument/2006/relationships/slide"/><Relationship Id="rId11" Target="slides/slide3.xml" Type="http://schemas.openxmlformats.org/officeDocument/2006/relationships/slide"/><Relationship Id="rId12" Target="slides/slide4.xml" Type="http://schemas.openxmlformats.org/officeDocument/2006/relationships/slide"/><Relationship Id="rId13" Target="slides/slide5.xml" Type="http://schemas.openxmlformats.org/officeDocument/2006/relationships/slide"/><Relationship Id="rId14" Target="slides/slide6.xml" Type="http://schemas.openxmlformats.org/officeDocument/2006/relationships/slide"/><Relationship Id="rId15" Target="slides/slide7.xml" Type="http://schemas.openxmlformats.org/officeDocument/2006/relationships/slide"/><Relationship Id="rId16" Target="slides/slide8.xml" Type="http://schemas.openxmlformats.org/officeDocument/2006/relationships/slide"/><Relationship Id="rId17" Target="slides/slide9.xml" Type="http://schemas.openxmlformats.org/officeDocument/2006/relationships/slide"/><Relationship Id="rId18" Target="slides/slide10.xml" Type="http://schemas.openxmlformats.org/officeDocument/2006/relationships/slide"/><Relationship Id="rId19" Target="slides/slide11.xml" Type="http://schemas.openxmlformats.org/officeDocument/2006/relationships/slide"/><Relationship Id="rId2" Target="viewProps.xml" Type="http://schemas.openxmlformats.org/officeDocument/2006/relationships/viewProps"/><Relationship Id="rId20" Target="slides/slide12.xml" Type="http://schemas.openxmlformats.org/officeDocument/2006/relationships/slide"/><Relationship Id="rId21" Target="slides/slide13.xml" Type="http://schemas.openxmlformats.org/officeDocument/2006/relationships/slide"/><Relationship Id="rId22" Target="slides/slide14.xml" Type="http://schemas.openxmlformats.org/officeDocument/2006/relationships/slide"/><Relationship Id="rId23" Target="slides/slide15.xml" Type="http://schemas.openxmlformats.org/officeDocument/2006/relationships/slide"/><Relationship Id="rId24" Target="slides/slide16.xml" Type="http://schemas.openxmlformats.org/officeDocument/2006/relationships/slide"/><Relationship Id="rId25" Target="slides/slide17.xml" Type="http://schemas.openxmlformats.org/officeDocument/2006/relationships/slide"/><Relationship Id="rId26" Target="slides/slide18.xml" Type="http://schemas.openxmlformats.org/officeDocument/2006/relationships/slide"/><Relationship Id="rId27" Target="notesSlides/notesSlide1.xml" Type="http://schemas.openxmlformats.org/officeDocument/2006/relationships/notesSlide"/><Relationship Id="rId28" Target="notesSlides/notesSlide2.xml" Type="http://schemas.openxmlformats.org/officeDocument/2006/relationships/notesSlide"/><Relationship Id="rId29" Target="notesSlides/notesSlide3.xml" Type="http://schemas.openxmlformats.org/officeDocument/2006/relationships/notesSlide"/><Relationship Id="rId3" Target="presProps.xml" Type="http://schemas.openxmlformats.org/officeDocument/2006/relationships/presProps"/><Relationship Id="rId30" Target="notesSlides/notesSlide4.xml" Type="http://schemas.openxmlformats.org/officeDocument/2006/relationships/notesSlide"/><Relationship Id="rId31" Target="notesSlides/notesSlide5.xml" Type="http://schemas.openxmlformats.org/officeDocument/2006/relationships/notesSlide"/><Relationship Id="rId32" Target="notesSlides/notesSlide6.xml" Type="http://schemas.openxmlformats.org/officeDocument/2006/relationships/notesSlide"/><Relationship Id="rId33" Target="notesSlides/notesSlide7.xml" Type="http://schemas.openxmlformats.org/officeDocument/2006/relationships/notesSlide"/><Relationship Id="rId34" Target="notesSlides/notesSlide8.xml" Type="http://schemas.openxmlformats.org/officeDocument/2006/relationships/notesSlide"/><Relationship Id="rId35" Target="notesSlides/notesSlide9.xml" Type="http://schemas.openxmlformats.org/officeDocument/2006/relationships/notesSlide"/><Relationship Id="rId36" Target="notesSlides/notesSlide10.xml" Type="http://schemas.openxmlformats.org/officeDocument/2006/relationships/notesSlide"/><Relationship Id="rId37" Target="notesSlides/notesSlide11.xml" Type="http://schemas.openxmlformats.org/officeDocument/2006/relationships/notesSlide"/><Relationship Id="rId38" Target="notesSlides/notesSlide12.xml" Type="http://schemas.openxmlformats.org/officeDocument/2006/relationships/notesSlide"/><Relationship Id="rId39" Target="notesSlides/notesSlide13.xml" Type="http://schemas.openxmlformats.org/officeDocument/2006/relationships/notesSlide"/><Relationship Id="rId4" Target="slideMasters/slideMaster1.xml" Type="http://schemas.openxmlformats.org/officeDocument/2006/relationships/slideMaster"/><Relationship Id="rId40" Target="notesSlides/notesSlide14.xml" Type="http://schemas.openxmlformats.org/officeDocument/2006/relationships/notesSlide"/><Relationship Id="rId41" Target="notesSlides/notesSlide15.xml" Type="http://schemas.openxmlformats.org/officeDocument/2006/relationships/notesSlide"/><Relationship Id="rId42" Target="notesSlides/notesSlide16.xml" Type="http://schemas.openxmlformats.org/officeDocument/2006/relationships/notesSlide"/><Relationship Id="rId43" Target="notesSlides/notesSlide17.xml" Type="http://schemas.openxmlformats.org/officeDocument/2006/relationships/notesSlide"/><Relationship Id="rId44" Target="notesSlides/notesSlide18.xml" Type="http://schemas.openxmlformats.org/officeDocument/2006/relationships/notesSlide"/><Relationship Id="rId6" Target="notesMasters/notesMaster1.xml" Type="http://schemas.openxmlformats.org/officeDocument/2006/relationships/notesMaster"/><Relationship Id="rId7" Target="theme/theme2.xml" Type="http://schemas.openxmlformats.org/officeDocument/2006/relationships/theme"/><Relationship Id="rId8" Target="slideMasters/slideMaster2.xml" Type="http://schemas.openxmlformats.org/officeDocument/2006/relationships/slideMaster"/><Relationship Id="rId9" Target="slides/slide1.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各位好，今天我们将深入探讨QFD质量功能展开的实战应用。</a:t>
            </a:r>
          </a:p>
          <a:p>
            <a:pPr algn="l" marL="0" indent="0">
              <a:lnSpc>
                <a:spcPct val="100000"/>
              </a:lnSpc>
            </a:pPr>
            <a:r>
              <a:rPr lang="en-US" b="false" i="false" strike="noStrike" u="none" sz="1400">
                <a:solidFill>
                  <a:srgbClr val="000000"/>
                </a:solidFill>
              </a:rPr>
              <a:t>本次案例将聚焦于大家非常熟悉的“手持锂电钻”，我们将完整展示从顾客需求分析到工程措施展开的四个关键阶段。</a:t>
            </a:r>
          </a:p>
          <a:p>
            <a:pPr algn="l" marL="0" indent="0">
              <a:lnSpc>
                <a:spcPct val="100000"/>
              </a:lnSpc>
            </a:pPr>
            <a:r>
              <a:rPr lang="en-US" b="false" i="false" strike="noStrike" u="none" sz="1400">
                <a:solidFill>
                  <a:srgbClr val="000000"/>
                </a:solidFill>
              </a:rPr>
              <a:t>这是专门为电动工具行业打造的培训内容，旨在通过实际案例帮助大家掌握QFD的核心方法与应用技巧。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各位好，这是我们今天的演示目录。我们将从案例背景出发，深入探讨QFD的四个关键阶段，包括产品规划、零件展开、工艺规划和生产控制，最后通过CTQ全链路追踪来总结我们的质量改进成果。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这一页我们来深入了解一下本次QFD案例分析的主角——18V锂电无刷电钻。</a:t>
            </a:r>
          </a:p>
          <a:p>
            <a:pPr algn="l" marL="0" indent="0">
              <a:lnSpc>
                <a:spcPct val="100000"/>
              </a:lnSpc>
            </a:pPr>
            <a:r>
              <a:rPr lang="en-US" b="false" i="false" strike="noStrike" u="none" sz="1400">
                <a:solidFill>
                  <a:srgbClr val="000000"/>
                </a:solidFill>
              </a:rPr>
              <a:t>首先，从产品定位来看，它不是纯粹的工业级重型工具，也不是玩具级的家用小电钻，而是介于两者之间，主打“家用+轻工业级”，这让它既有足够的动力去应对一些轻度的装修工作，又足够轻便适合家庭DIY使用。</a:t>
            </a:r>
          </a:p>
          <a:p>
            <a:pPr algn="l" marL="0" indent="0">
              <a:lnSpc>
                <a:spcPct val="100000"/>
              </a:lnSpc>
            </a:pPr>
            <a:r>
              <a:rPr lang="en-US" b="false" i="false" strike="noStrike" u="none" sz="1400">
                <a:solidFill>
                  <a:srgbClr val="000000"/>
                </a:solidFill>
              </a:rPr>
              <a:t>我们的目标客户非常明确，包括那些喜欢自己动手的DIY爱好者，以及需要频繁移动作业的装修师傅和木工。对于他们来说，工具的便携性、动力和续航是至关重要的。</a:t>
            </a:r>
          </a:p>
          <a:p>
            <a:pPr algn="l" marL="0" indent="0">
              <a:lnSpc>
                <a:spcPct val="100000"/>
              </a:lnSpc>
            </a:pPr>
            <a:r>
              <a:rPr lang="en-US" b="false" i="false" strike="noStrike" u="none" sz="1400">
                <a:solidFill>
                  <a:srgbClr val="000000"/>
                </a:solidFill>
              </a:rPr>
              <a:t>这款电钻的核心卖点在于“轻便、有劲、耐用、续航长”。特别是无刷电机的应用，不仅动力更强，而且寿命更长。在市场上，我们主要对标博世和得伟的同级别产品，试图在性价比上打出差异化。</a:t>
            </a:r>
          </a:p>
          <a:p>
            <a:pPr algn="l" marL="0" indent="0">
              <a:lnSpc>
                <a:spcPct val="100000"/>
              </a:lnSpc>
            </a:pPr>
            <a:r>
              <a:rPr lang="en-US" b="false" i="false" strike="noStrike" u="none" sz="1400">
                <a:solidFill>
                  <a:srgbClr val="000000"/>
                </a:solidFill>
              </a:rPr>
              <a:t>接下来，我们将运用QFD方法，把这些市场需求转化为具体的工程指标和产品设计要求。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这一页我们来深入了解QFD的四个核心阶段，也就是我们常说的“瀑布展开模型”。</a:t>
            </a:r>
          </a:p>
          <a:p>
            <a:pPr algn="l" marL="0" indent="0">
              <a:lnSpc>
                <a:spcPct val="100000"/>
              </a:lnSpc>
            </a:pPr>
            <a:r>
              <a:rPr lang="en-US" b="false" i="false" strike="noStrike" u="none" sz="1400">
                <a:solidFill>
                  <a:srgbClr val="000000"/>
                </a:solidFill>
              </a:rPr>
              <a:t>QFD不仅仅是一个工具，它更是一个将客户需求转化为产品和生产要求的系统性过程。大家看屏幕上的四个阶段，它们是层层递进、紧密相连的。</a:t>
            </a:r>
          </a:p>
          <a:p>
            <a:pPr algn="l" marL="0" indent="0">
              <a:lnSpc>
                <a:spcPct val="100000"/>
              </a:lnSpc>
            </a:pPr>
            <a:r>
              <a:rPr lang="en-US" b="false" i="false" strike="noStrike" u="none" sz="1400">
                <a:solidFill>
                  <a:srgbClr val="000000"/>
                </a:solidFill>
              </a:rPr>
              <a:t>首先是第一阶段“产品规划矩阵”，这是源头，我们把客户的声音（VOC）作为输入，转化为具体的产品设计特性。</a:t>
            </a:r>
          </a:p>
          <a:p>
            <a:pPr algn="l" marL="0" indent="0">
              <a:lnSpc>
                <a:spcPct val="100000"/>
              </a:lnSpc>
            </a:pPr>
            <a:r>
              <a:rPr lang="en-US" b="false" i="false" strike="noStrike" u="none" sz="1400">
                <a:solidFill>
                  <a:srgbClr val="000000"/>
                </a:solidFill>
              </a:rPr>
              <a:t>接着进入第二阶段“零件展开矩阵”，我们将产品层面的关键特性，分解到具体的零部件上，明确零件需要达到的指标。</a:t>
            </a:r>
          </a:p>
          <a:p>
            <a:pPr algn="l" marL="0" indent="0">
              <a:lnSpc>
                <a:spcPct val="100000"/>
              </a:lnSpc>
            </a:pPr>
            <a:r>
              <a:rPr lang="en-US" b="false" i="false" strike="noStrike" u="none" sz="1400">
                <a:solidFill>
                  <a:srgbClr val="000000"/>
                </a:solidFill>
              </a:rPr>
              <a:t>然后是第三阶段“工艺规划矩阵”，这一步是连接设计与制造的桥梁，我们把零件特性转化为具体的工艺参数和加工方法。</a:t>
            </a:r>
          </a:p>
          <a:p>
            <a:pPr algn="l" marL="0" indent="0">
              <a:lnSpc>
                <a:spcPct val="100000"/>
              </a:lnSpc>
            </a:pPr>
            <a:r>
              <a:rPr lang="en-US" b="false" i="false" strike="noStrike" u="none" sz="1400">
                <a:solidFill>
                  <a:srgbClr val="000000"/>
                </a:solidFill>
              </a:rPr>
              <a:t>最后是第四阶段“生产控制矩阵”，我们将工艺参数落实到具体的生产作业指导书和检验标准中，确保车间能够稳定地生产出符合要求的产品。</a:t>
            </a:r>
          </a:p>
          <a:p>
            <a:pPr algn="l" marL="0" indent="0">
              <a:lnSpc>
                <a:spcPct val="100000"/>
              </a:lnSpc>
            </a:pPr>
            <a:r>
              <a:rPr lang="en-US" b="false" i="false" strike="noStrike" u="none" sz="1400">
                <a:solidFill>
                  <a:srgbClr val="000000"/>
                </a:solidFill>
              </a:rPr>
              <a:t>这四个阶段的核心逻辑就是：上一层的输出，直接成为下一层的输入。这种紧密的耦合关系，保证了客户的需求能够原汁原味地传递到生产的每一个环节，不会在传递过程中丢失或变形。</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这一页我们展示了第一阶段产品规划中的客户需求分析，也就是常说的VOC（Voice of Customer）。</a:t>
            </a:r>
          </a:p>
          <a:p>
            <a:pPr algn="l" marL="0" indent="0">
              <a:lnSpc>
                <a:spcPct val="100000"/>
              </a:lnSpc>
            </a:pPr>
            <a:r>
              <a:rPr lang="en-US" b="false" i="false" strike="noStrike" u="none" sz="1400">
                <a:solidFill>
                  <a:srgbClr val="000000"/>
                </a:solidFill>
              </a:rPr>
              <a:t>我们将需求归纳为三大核心维度：</a:t>
            </a:r>
          </a:p>
          <a:p>
            <a:pPr algn="l" marL="0" indent="0">
              <a:lnSpc>
                <a:spcPct val="100000"/>
              </a:lnSpc>
            </a:pPr>
            <a:r>
              <a:rPr lang="en-US" b="false" i="false" strike="noStrike" u="none" sz="1400">
                <a:solidFill>
                  <a:srgbClr val="000000"/>
                </a:solidFill>
              </a:rPr>
              <a:t>首先是动力性能类，这是工具的基础，用户最在意的是“钻孔有劲不卡钻”，重要度评分高达5分，其次是硬木作业不打滑和扭矩调节的清晰度。</a:t>
            </a:r>
          </a:p>
          <a:p>
            <a:pPr algn="l" marL="0" indent="0">
              <a:lnSpc>
                <a:spcPct val="100000"/>
              </a:lnSpc>
            </a:pPr>
            <a:r>
              <a:rPr lang="en-US" b="false" i="false" strike="noStrike" u="none" sz="1400">
                <a:solidFill>
                  <a:srgbClr val="000000"/>
                </a:solidFill>
              </a:rPr>
              <a:t>其次是使用体验类，这里的“重量轻不累手”同样获得了5分的高关注，说明用户非常看重长时间作业的舒适度，以及握持的手感和操作的便捷性。</a:t>
            </a:r>
          </a:p>
          <a:p>
            <a:pPr algn="l" marL="0" indent="0">
              <a:lnSpc>
                <a:spcPct val="100000"/>
              </a:lnSpc>
            </a:pPr>
            <a:r>
              <a:rPr lang="en-US" b="false" i="false" strike="noStrike" u="none" sz="1400">
                <a:solidFill>
                  <a:srgbClr val="000000"/>
                </a:solidFill>
              </a:rPr>
              <a:t>最后是可靠性类，“电池续航”和“电机耐用”是用户最担心的点，直接关系到工具的可用性和寿命，这也是我们产品质量的底线。</a:t>
            </a:r>
          </a:p>
          <a:p>
            <a:pPr algn="l" marL="0" indent="0">
              <a:lnSpc>
                <a:spcPct val="100000"/>
              </a:lnSpc>
            </a:pPr>
            <a:r>
              <a:rPr lang="en-US" b="false" i="false" strike="noStrike" u="none" sz="1400">
                <a:solidFill>
                  <a:srgbClr val="000000"/>
                </a:solidFill>
              </a:rPr>
              <a:t>这些需求将直接指导我们后续的产品定义和研发重点。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各位好，这一页展示的是我们第一阶段产品规划中的核心技术特性，我们称之为“天花板”级的指标定义。</a:t>
            </a:r>
          </a:p>
          <a:p>
            <a:pPr algn="l" marL="0" indent="0">
              <a:lnSpc>
                <a:spcPct val="100000"/>
              </a:lnSpc>
            </a:pPr>
            <a:r>
              <a:rPr lang="en-US" b="false" i="false" strike="noStrike" u="none" sz="1400">
                <a:solidFill>
                  <a:srgbClr val="000000"/>
                </a:solidFill>
              </a:rPr>
              <a:t>我们没有使用模糊的形容词，而是列出了12项具体的、可量化、可实测的技术参数，每一项都有明确的单位和测试标准。</a:t>
            </a:r>
          </a:p>
          <a:p>
            <a:pPr algn="l" marL="0" indent="0">
              <a:lnSpc>
                <a:spcPct val="100000"/>
              </a:lnSpc>
            </a:pPr>
            <a:r>
              <a:rPr lang="en-US" b="false" i="false" strike="noStrike" u="none" sz="1400">
                <a:solidFill>
                  <a:srgbClr val="000000"/>
                </a:solidFill>
              </a:rPr>
              <a:t>首先是动力与性能方面，我们关注最大扭矩（单位N·m）、空载转速（单位rpm），这些是决定工具效率的关键。在续航与耐用性上，电池容量（Ah）和电机寿命（小时）是硬性指标。</a:t>
            </a:r>
          </a:p>
          <a:p>
            <a:pPr algn="l" marL="0" indent="0">
              <a:lnSpc>
                <a:spcPct val="100000"/>
              </a:lnSpc>
            </a:pPr>
            <a:r>
              <a:rPr lang="en-US" b="false" i="false" strike="noStrike" u="none" sz="1400">
                <a:solidFill>
                  <a:srgbClr val="000000"/>
                </a:solidFill>
              </a:rPr>
              <a:t>同时，我们也非常注重用户体验，比如手柄直径经过人体工学优化，噪音值控制在环保标准以内，以及抗摔高度的测试，确保工具能适应恶劣的工地环境。</a:t>
            </a:r>
          </a:p>
          <a:p>
            <a:pPr algn="l" marL="0" indent="0">
              <a:lnSpc>
                <a:spcPct val="100000"/>
              </a:lnSpc>
            </a:pPr>
            <a:r>
              <a:rPr lang="en-US" b="false" i="false" strike="noStrike" u="none" sz="1400">
                <a:solidFill>
                  <a:srgbClr val="000000"/>
                </a:solidFill>
              </a:rPr>
              <a:t>这些指标不仅仅是参数，更是我们对产品质量的承诺，每一项都将经过严格的出厂测试验证。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这一页展示了我们第一阶段产品规划中的核心关系矩阵，这是质量功能展开（QFD）的关键部分。</a:t>
            </a:r>
          </a:p>
          <a:p>
            <a:pPr algn="l" marL="0" indent="0">
              <a:lnSpc>
                <a:spcPct val="100000"/>
              </a:lnSpc>
            </a:pPr>
            <a:r>
              <a:rPr lang="en-US" b="false" i="false" strike="noStrike" u="none" sz="1400">
                <a:solidFill>
                  <a:srgbClr val="000000"/>
                </a:solidFill>
              </a:rPr>
              <a:t>中间的矩阵表展示了客户需求与技术特性之间的关联强度。我们用◎代表强相关（9分），○代表中相关（3分），△代表弱相关（1分）。通过这个矩阵，我们可以清晰地看到哪些技术特性对满足客户需求最为关键。</a:t>
            </a:r>
          </a:p>
          <a:p>
            <a:pPr algn="l" marL="0" indent="0">
              <a:lnSpc>
                <a:spcPct val="100000"/>
              </a:lnSpc>
            </a:pPr>
            <a:r>
              <a:rPr lang="en-US" b="false" i="false" strike="noStrike" u="none" sz="1400">
                <a:solidFill>
                  <a:srgbClr val="000000"/>
                </a:solidFill>
              </a:rPr>
              <a:t>底部的卡片展示了经过加权计算后的技术特性重要度得分。其中，“最大扭矩”以90分位居榜首，是我们必须重点攻克的核心CTQ（关键质量特性）；“电机寿命”和“电池容量”紧随其后，分别是81分和72分，也是我们产品研发的重中之重。</a:t>
            </a:r>
          </a:p>
          <a:p>
            <a:pPr algn="l" marL="0" indent="0">
              <a:lnSpc>
                <a:spcPct val="100000"/>
              </a:lnSpc>
            </a:pPr>
            <a:r>
              <a:rPr lang="en-US" b="false" i="false" strike="noStrike" u="none" sz="1400">
                <a:solidFill>
                  <a:srgbClr val="000000"/>
                </a:solidFill>
              </a:rPr>
              <a:t>这一分析结果将指导我们在接下来的研发工作中，合理分配资源，优先解决对客户价值影响最大的技术指标。</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各位好，这一页我们聚焦第一阶段的产品规划，重点在于明确技术相关性与核心目标。</a:t>
            </a:r>
          </a:p>
          <a:p>
            <a:pPr algn="l" marL="0" indent="0">
              <a:lnSpc>
                <a:spcPct val="100000"/>
              </a:lnSpc>
            </a:pPr>
            <a:r>
              <a:rPr lang="en-US" b="false" i="false" strike="noStrike" u="none" sz="1400">
                <a:solidFill>
                  <a:srgbClr val="000000"/>
                </a:solidFill>
              </a:rPr>
              <a:t>首先看上半部分的技术相关性矩阵。我们识别出了三组关键的技术关系：</a:t>
            </a:r>
          </a:p>
          <a:p>
            <a:pPr algn="l" marL="0" indent="0">
              <a:lnSpc>
                <a:spcPct val="100000"/>
              </a:lnSpc>
            </a:pPr>
            <a:r>
              <a:rPr lang="en-US" b="false" i="false" strike="noStrike" u="none" sz="1400">
                <a:solidFill>
                  <a:srgbClr val="000000"/>
                </a:solidFill>
              </a:rPr>
              <a:t>1. 动力与重量的博弈：这是典型的负相关矛盾，想要更大的扭矩，往往意味着更重的机身，这是我们需要通过材料创新去打破的僵局。</a:t>
            </a:r>
          </a:p>
          <a:p>
            <a:pPr algn="l" marL="0" indent="0">
              <a:lnSpc>
                <a:spcPct val="100000"/>
              </a:lnSpc>
            </a:pPr>
            <a:r>
              <a:rPr lang="en-US" b="false" i="false" strike="noStrike" u="none" sz="1400">
                <a:solidFill>
                  <a:srgbClr val="000000"/>
                </a:solidFill>
              </a:rPr>
              <a:t>2. 续航与便携的平衡：同样是负相关，大电池意味着高重量，这是设计上的难点。</a:t>
            </a:r>
          </a:p>
          <a:p>
            <a:pPr algn="l" marL="0" indent="0">
              <a:lnSpc>
                <a:spcPct val="100000"/>
              </a:lnSpc>
            </a:pPr>
            <a:r>
              <a:rPr lang="en-US" b="false" i="false" strike="noStrike" u="none" sz="1400">
                <a:solidFill>
                  <a:srgbClr val="000000"/>
                </a:solidFill>
              </a:rPr>
              <a:t>3. 寿命与静音的协同：这是正相关，通过优化工艺，我们可以同时实现寿命延长和噪音降低。</a:t>
            </a:r>
          </a:p>
          <a:p>
            <a:pPr algn="l" marL="0" indent="0">
              <a:lnSpc>
                <a:spcPct val="100000"/>
              </a:lnSpc>
            </a:pPr>
            <a:r>
              <a:rPr lang="en-US" b="false" i="false" strike="noStrike" u="none" sz="1400">
                <a:solidFill>
                  <a:srgbClr val="000000"/>
                </a:solidFill>
              </a:rPr>
              <a:t>基于这些分析，我们在下半部分设定了极具挑战性的CTQ目标：最大扭矩目标定在60牛米以上，超越竞品；电机寿命目标提升到300小时，远超行业标准；电池容量提升到2.0安时，解决用户的续航焦虑。这些目标将是我们第一阶段研发的核心抓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各位好，这一页我们总结了第一阶段识别出的关键产品特性，也就是CTQ。</a:t>
            </a:r>
          </a:p>
          <a:p>
            <a:pPr algn="l" marL="0" indent="0">
              <a:lnSpc>
                <a:spcPct val="100000"/>
              </a:lnSpc>
            </a:pPr>
            <a:r>
              <a:rPr lang="en-US" b="false" i="false" strike="noStrike" u="none" sz="1400">
                <a:solidFill>
                  <a:srgbClr val="000000"/>
                </a:solidFill>
              </a:rPr>
              <a:t>我们确定了三个核心指标：</a:t>
            </a:r>
          </a:p>
          <a:p>
            <a:pPr algn="l" marL="0" indent="0">
              <a:lnSpc>
                <a:spcPct val="100000"/>
              </a:lnSpc>
            </a:pPr>
            <a:r>
              <a:rPr lang="en-US" b="false" i="false" strike="noStrike" u="none" sz="1400">
                <a:solidFill>
                  <a:srgbClr val="000000"/>
                </a:solidFill>
              </a:rPr>
              <a:t>首先是最大扭矩，要求达到60牛米以上，重要度90分，这是产品的核心卖点，直接决定了钻孔性能，是用户购买的首要考量。</a:t>
            </a:r>
          </a:p>
          <a:p>
            <a:pPr algn="l" marL="0" indent="0">
              <a:lnSpc>
                <a:spcPct val="100000"/>
              </a:lnSpc>
            </a:pPr>
            <a:r>
              <a:rPr lang="en-US" b="false" i="false" strike="noStrike" u="none" sz="1400">
                <a:solidFill>
                  <a:srgbClr val="000000"/>
                </a:solidFill>
              </a:rPr>
              <a:t>其次是电机寿命，要求不低于300小时，重要度81分，这是品牌口碑的关键，如果电机容易坏，售后投诉会非常多。</a:t>
            </a:r>
          </a:p>
          <a:p>
            <a:pPr algn="l" marL="0" indent="0">
              <a:lnSpc>
                <a:spcPct val="100000"/>
              </a:lnSpc>
            </a:pPr>
            <a:r>
              <a:rPr lang="en-US" b="false" i="false" strike="noStrike" u="none" sz="1400">
                <a:solidFill>
                  <a:srgbClr val="000000"/>
                </a:solidFill>
              </a:rPr>
              <a:t>最后是电池容量，至少2.0安时，重要度72分，这直接关系到用户的续航焦虑。</a:t>
            </a:r>
          </a:p>
          <a:p>
            <a:pPr algn="l" marL="0" indent="0">
              <a:lnSpc>
                <a:spcPct val="100000"/>
              </a:lnSpc>
            </a:pPr>
            <a:r>
              <a:rPr lang="en-US" b="false" i="false" strike="noStrike" u="none" sz="1400">
                <a:solidFill>
                  <a:srgbClr val="000000"/>
                </a:solidFill>
              </a:rPr>
              <a:t>接下来的第二阶段，我们将围绕这三个特性进行零件展开和详细设计，确保这些核心指标达标。其他次要特性，我们按行业基准来做就行。这就是二八原则的应用，聚焦核心，抓大放小。</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这一页我们进入第二阶段，将产品的关键质量特性（CTQ）展开为具体的零件特性。</a:t>
            </a:r>
          </a:p>
          <a:p>
            <a:pPr algn="l" marL="0" indent="0">
              <a:lnSpc>
                <a:spcPct val="100000"/>
              </a:lnSpc>
            </a:pPr>
            <a:r>
              <a:rPr lang="en-US" b="false" i="false" strike="noStrike" u="none" sz="1400">
                <a:solidFill>
                  <a:srgbClr val="000000"/>
                </a:solidFill>
              </a:rPr>
              <a:t>我们主要关注三个核心维度：</a:t>
            </a:r>
          </a:p>
          <a:p>
            <a:pPr algn="l" marL="0" indent="0">
              <a:lnSpc>
                <a:spcPct val="100000"/>
              </a:lnSpc>
            </a:pPr>
            <a:r>
              <a:rPr lang="en-US" b="false" i="false" strike="noStrike" u="none" sz="1400">
                <a:solidFill>
                  <a:srgbClr val="000000"/>
                </a:solidFill>
              </a:rPr>
              <a:t>首先是最大扭矩，这是产品动力性能的直接体现。我们将其拆解为三个关键的零件指标：电机额定功率需达到500W以上以提供足够的动力源；通过1:45的减速比实现扭矩放大；以及使用M0.8模数的齿轮来确保传动的强度和耐用性。</a:t>
            </a:r>
          </a:p>
          <a:p>
            <a:pPr algn="l" marL="0" indent="0">
              <a:lnSpc>
                <a:spcPct val="100000"/>
              </a:lnSpc>
            </a:pPr>
            <a:r>
              <a:rPr lang="en-US" b="false" i="false" strike="noStrike" u="none" sz="1400">
                <a:solidFill>
                  <a:srgbClr val="000000"/>
                </a:solidFill>
              </a:rPr>
              <a:t>其次是电机寿命，这关系到产品的长期可靠性。我们要求轴承精度达到P4级以减少摩擦；换向器铜厚不低于0.8mm以增强耐磨性；同时，电机的绝缘等级要达到F级，以适应高温工作环境。</a:t>
            </a:r>
          </a:p>
          <a:p>
            <a:pPr algn="l" marL="0" indent="0">
              <a:lnSpc>
                <a:spcPct val="100000"/>
              </a:lnSpc>
            </a:pPr>
            <a:r>
              <a:rPr lang="en-US" b="false" i="false" strike="noStrike" u="none" sz="1400">
                <a:solidFill>
                  <a:srgbClr val="000000"/>
                </a:solidFill>
              </a:rPr>
              <a:t>最后是电池容量，这是动力系统的能量基础。我们选用2000mAh的单体电芯，通过5串组合来满足系统电压需求，并配备BMS系统提供至少25A的过流保护，确保电池安全。</a:t>
            </a:r>
          </a:p>
          <a:p>
            <a:pPr algn="l" marL="0" indent="0">
              <a:lnSpc>
                <a:spcPct val="100000"/>
              </a:lnSpc>
            </a:pPr>
            <a:r>
              <a:rPr lang="en-US" b="false" i="false" strike="noStrike" u="none" sz="1400">
                <a:solidFill>
                  <a:srgbClr val="000000"/>
                </a:solidFill>
              </a:rPr>
              <a:t>通过这样的矩阵拆解，我们把抽象的产品指标转化为了可量化、可控制的零件设计参数。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这一页我们进入第二阶段的零件展开，重点通过关系矩阵来识别关键零件的重要度。</a:t>
            </a:r>
          </a:p>
          <a:p>
            <a:pPr algn="l" marL="0" indent="0">
              <a:lnSpc>
                <a:spcPct val="100000"/>
              </a:lnSpc>
            </a:pPr>
            <a:r>
              <a:rPr lang="en-US" b="false" i="false" strike="noStrike" u="none" sz="1400">
                <a:solidFill>
                  <a:srgbClr val="000000"/>
                </a:solidFill>
              </a:rPr>
              <a:t>大家看中间的矩阵表，我们将产品的三大核心CTQ指标——最大扭矩、电机寿命、电池容量，与六个关键的零件特性进行了关联分析。其中，实心圆点代表强相关，空心圆代表弱相关。</a:t>
            </a:r>
          </a:p>
          <a:p>
            <a:pPr algn="l" marL="0" indent="0">
              <a:lnSpc>
                <a:spcPct val="100000"/>
              </a:lnSpc>
            </a:pPr>
            <a:r>
              <a:rPr lang="en-US" b="false" i="false" strike="noStrike" u="none" sz="1400">
                <a:solidFill>
                  <a:srgbClr val="000000"/>
                </a:solidFill>
              </a:rPr>
              <a:t>通过量化打分，我们可以清晰地看到，电机功率、电芯容量以及换向器铜厚的重要度得分最高，这直接对应了我们的三大核心子系统：电机、电池和传动系统。</a:t>
            </a:r>
          </a:p>
          <a:p>
            <a:pPr algn="l" marL="0" indent="0">
              <a:lnSpc>
                <a:spcPct val="100000"/>
              </a:lnSpc>
            </a:pPr>
            <a:r>
              <a:rPr lang="en-US" b="false" i="false" strike="noStrike" u="none" sz="1400">
                <a:solidFill>
                  <a:srgbClr val="000000"/>
                </a:solidFill>
              </a:rPr>
              <a:t>因此，我们在底部总结了三大核心管控件：电机定子组件、齿轮组以及电芯PACK。这不仅是产品性能的决定性因素，也是我们供应链质量管理的重中之重。接下来的工作中，我们将针对这些核心件制定更严格的供应商准入和过程管控标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各位好，这一页我们来到工艺规划的第三阶段，重点探讨如何将无刷电机定子的零件特性转化为具体的工艺参数。</a:t>
            </a:r>
          </a:p>
          <a:p>
            <a:pPr algn="l" marL="0" indent="0">
              <a:lnSpc>
                <a:spcPct val="100000"/>
              </a:lnSpc>
            </a:pPr>
            <a:r>
              <a:rPr lang="en-US" b="false" i="false" strike="noStrike" u="none" sz="1400">
                <a:solidFill>
                  <a:srgbClr val="000000"/>
                </a:solidFill>
              </a:rPr>
              <a:t>首先看左侧的输入端，我们明确了定子的三个核心CTQ指标：一是F级绝缘等级，这是对耐温性的硬性要求；二是换向器铜厚不低于0.8毫米，这是保证导电性能和结构强度的基础；三是对轴承压装力的严格控制，这关系到电机运行的稳定性。</a:t>
            </a:r>
          </a:p>
          <a:p>
            <a:pPr algn="l" marL="0" indent="0">
              <a:lnSpc>
                <a:spcPct val="100000"/>
              </a:lnSpc>
            </a:pPr>
            <a:r>
              <a:rPr lang="en-US" b="false" i="false" strike="noStrike" u="none" sz="1400">
                <a:solidFill>
                  <a:srgbClr val="000000"/>
                </a:solidFill>
              </a:rPr>
              <a:t>基于这些设计指标，我们通过DOE实验和仿真，将其转化为右侧展示的五个关键工序参数。从第一道绕线工序的张力控制，到浸漆时间的把控，再到固化温度的设定，每一个参数都经过了严谨的验证。特别是轴承压装的压力控制和换向器的点焊电流，直接决定了电机的最终性能和可靠性。</a:t>
            </a:r>
          </a:p>
          <a:p>
            <a:pPr algn="l" marL="0" indent="0">
              <a:lnSpc>
                <a:spcPct val="100000"/>
              </a:lnSpc>
            </a:pPr>
            <a:r>
              <a:rPr lang="en-US" b="false" i="false" strike="noStrike" u="none" sz="1400">
                <a:solidFill>
                  <a:srgbClr val="000000"/>
                </a:solidFill>
              </a:rPr>
              <a:t>这一矩阵将定性的设计指标转化为了定量的制造标准，是我们实现高质量生产的核心保障。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这一页我们进入第四阶段：生产控制矩阵。这是将工艺参数转化为具体管控方案的核心环节。</a:t>
            </a:r>
          </a:p>
          <a:p>
            <a:pPr algn="l" marL="0" indent="0">
              <a:lnSpc>
                <a:spcPct val="100000"/>
              </a:lnSpc>
            </a:pPr>
            <a:r>
              <a:rPr lang="en-US" b="false" i="false" strike="noStrike" u="none" sz="1400">
                <a:solidFill>
                  <a:srgbClr val="000000"/>
                </a:solidFill>
              </a:rPr>
              <a:t>大家看中间的矩阵表，我们列举了五个关键的工艺控制点，包括绕线张力、浸漆时间、固化温度、压装压力和点焊电流。对于每一个参数，我们都明确了它的控制点、具体的控制方法、检验的频次、责任人和异常处理方案。</a:t>
            </a:r>
          </a:p>
          <a:p>
            <a:pPr algn="l" marL="0" indent="0">
              <a:lnSpc>
                <a:spcPct val="100000"/>
              </a:lnSpc>
            </a:pPr>
            <a:r>
              <a:rPr lang="en-US" b="false" i="false" strike="noStrike" u="none" sz="1400">
                <a:solidFill>
                  <a:srgbClr val="000000"/>
                </a:solidFill>
              </a:rPr>
              <a:t>比如绕线张力，我们通过在线张力计进行实时监控，并运用SPC控制图来分析趋势，一旦出现异常，立即停机校准。这种管控方式体现了我们“防错优先、数据说话”的理念。</a:t>
            </a:r>
          </a:p>
          <a:p>
            <a:pPr algn="l" marL="0" indent="0">
              <a:lnSpc>
                <a:spcPct val="100000"/>
              </a:lnSpc>
            </a:pPr>
            <a:r>
              <a:rPr lang="en-US" b="false" i="false" strike="noStrike" u="none" sz="1400">
                <a:solidFill>
                  <a:srgbClr val="000000"/>
                </a:solidFill>
              </a:rPr>
              <a:t>底部的两个模块强调了我们的两大原则：一是防错优先，利用设备和工装从源头阻断风险；二是数据驱动，用客观数据来指导生产，避免主观判断带来的偏差。这也是我们实现高质量、高效率生产的基础。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各位好，这一页我们看到的是从客户需求到生产控制的全链路瀑布展开图。</a:t>
            </a:r>
          </a:p>
          <a:p>
            <a:pPr algn="l" marL="0" indent="0">
              <a:lnSpc>
                <a:spcPct val="100000"/>
              </a:lnSpc>
            </a:pPr>
            <a:r>
              <a:rPr lang="en-US" b="false" i="false" strike="noStrike" u="none" sz="1400">
                <a:solidFill>
                  <a:srgbClr val="000000"/>
                </a:solidFill>
              </a:rPr>
              <a:t>这是一个层层递进、层层拆解的过程：</a:t>
            </a:r>
          </a:p>
          <a:p>
            <a:pPr algn="l" marL="0" indent="0">
              <a:lnSpc>
                <a:spcPct val="100000"/>
              </a:lnSpc>
            </a:pPr>
            <a:r>
              <a:rPr lang="en-US" b="false" i="false" strike="noStrike" u="none" sz="1400">
                <a:solidFill>
                  <a:srgbClr val="000000"/>
                </a:solidFill>
              </a:rPr>
              <a:t>首先，最左侧是源头——客户需求，我们关注钻孔有劲、电机耐用、续航久，这是市场部从客户那里收集来的声音。</a:t>
            </a:r>
          </a:p>
          <a:p>
            <a:pPr algn="l" marL="0" indent="0">
              <a:lnSpc>
                <a:spcPct val="100000"/>
              </a:lnSpc>
            </a:pPr>
            <a:r>
              <a:rPr lang="en-US" b="false" i="false" strike="noStrike" u="none" sz="1400">
                <a:solidFill>
                  <a:srgbClr val="000000"/>
                </a:solidFill>
              </a:rPr>
              <a:t>第二步，研发部将这些模糊的需求转化为明确的产品CTQ（关键质量特性），比如扭矩要达到60牛米以上，电机寿命要超过300小时。</a:t>
            </a:r>
          </a:p>
          <a:p>
            <a:pPr algn="l" marL="0" indent="0">
              <a:lnSpc>
                <a:spcPct val="100000"/>
              </a:lnSpc>
            </a:pPr>
            <a:r>
              <a:rPr lang="en-US" b="false" i="false" strike="noStrike" u="none" sz="1400">
                <a:solidFill>
                  <a:srgbClr val="000000"/>
                </a:solidFill>
              </a:rPr>
              <a:t>第三步，零部件工程部进一步将产品指标拆解为零件指标，比如电机功率要达到500瓦，电芯容量要2000毫安时。</a:t>
            </a:r>
          </a:p>
          <a:p>
            <a:pPr algn="l" marL="0" indent="0">
              <a:lnSpc>
                <a:spcPct val="100000"/>
              </a:lnSpc>
            </a:pPr>
            <a:r>
              <a:rPr lang="en-US" b="false" i="false" strike="noStrike" u="none" sz="1400">
                <a:solidFill>
                  <a:srgbClr val="000000"/>
                </a:solidFill>
              </a:rPr>
              <a:t>第四步，制造工艺部制定具体的工艺参数来保证零件质量，比如绕线的张力控制在8牛，固化温度130度。</a:t>
            </a:r>
          </a:p>
          <a:p>
            <a:pPr algn="l" marL="0" indent="0">
              <a:lnSpc>
                <a:spcPct val="100000"/>
              </a:lnSpc>
            </a:pPr>
            <a:r>
              <a:rPr lang="en-US" b="false" i="false" strike="noStrike" u="none" sz="1400">
                <a:solidFill>
                  <a:srgbClr val="000000"/>
                </a:solidFill>
              </a:rPr>
              <a:t>最后，由质量和生产部门执行严格的控制方案，包括SPC监控、首件检验和设备联锁，确保产品最终符合设计要求。</a:t>
            </a:r>
          </a:p>
          <a:p>
            <a:pPr algn="l" marL="0" indent="0">
              <a:lnSpc>
                <a:spcPct val="100000"/>
              </a:lnSpc>
            </a:pPr>
            <a:r>
              <a:rPr lang="en-US" b="false" i="false" strike="noStrike" u="none" sz="1400">
                <a:solidFill>
                  <a:srgbClr val="000000"/>
                </a:solidFill>
              </a:rPr>
              <a:t>这个过程确保了我们从市场端的需求到制造端的交付是一个完整的闭环。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这一页我们通过一个具体的案例来展示CTQ的全链路追踪过程。</a:t>
            </a:r>
          </a:p>
          <a:p>
            <a:pPr algn="l" marL="0" indent="0">
              <a:lnSpc>
                <a:spcPct val="100000"/>
              </a:lnSpc>
            </a:pPr>
            <a:r>
              <a:rPr lang="en-US" b="false" i="false" strike="noStrike" u="none" sz="1400">
                <a:solidFill>
                  <a:srgbClr val="000000"/>
                </a:solidFill>
              </a:rPr>
              <a:t>首先，我们从最前端的客户声音（VOC）开始，客户抱怨“电钻用不久就坏”，这是一个非常感性的痛点。</a:t>
            </a:r>
          </a:p>
          <a:p>
            <a:pPr algn="l" marL="0" indent="0">
              <a:lnSpc>
                <a:spcPct val="100000"/>
              </a:lnSpc>
            </a:pPr>
            <a:r>
              <a:rPr lang="en-US" b="false" i="false" strike="noStrike" u="none" sz="1400">
                <a:solidFill>
                  <a:srgbClr val="000000"/>
                </a:solidFill>
              </a:rPr>
              <a:t>第二步，我们将这个感性的痛点转化为明确的产品指标，即“电机寿命要达到300小时以上”，这是一个量化的CTQ。</a:t>
            </a:r>
          </a:p>
          <a:p>
            <a:pPr algn="l" marL="0" indent="0">
              <a:lnSpc>
                <a:spcPct val="100000"/>
              </a:lnSpc>
            </a:pPr>
            <a:r>
              <a:rPr lang="en-US" b="false" i="false" strike="noStrike" u="none" sz="1400">
                <a:solidFill>
                  <a:srgbClr val="000000"/>
                </a:solidFill>
              </a:rPr>
              <a:t>第三步，我们需要把这个系统级的指标拆解到零部件，比如发现换向器的铜层厚度和轴承的精度是关键，所以设定了铜厚≥0.8mm和P4级轴承的要求。</a:t>
            </a:r>
          </a:p>
          <a:p>
            <a:pPr algn="l" marL="0" indent="0">
              <a:lnSpc>
                <a:spcPct val="100000"/>
              </a:lnSpc>
            </a:pPr>
            <a:r>
              <a:rPr lang="en-US" b="false" i="false" strike="noStrike" u="none" sz="1400">
                <a:solidFill>
                  <a:srgbClr val="000000"/>
                </a:solidFill>
              </a:rPr>
              <a:t>第四步，进一步将零部件要求转化为生产工艺参数，比如压装力必须达到1200牛，点焊电流要稳定在3.5千安。</a:t>
            </a:r>
          </a:p>
          <a:p>
            <a:pPr algn="l" marL="0" indent="0">
              <a:lnSpc>
                <a:spcPct val="100000"/>
              </a:lnSpc>
            </a:pPr>
            <a:r>
              <a:rPr lang="en-US" b="false" i="false" strike="noStrike" u="none" sz="1400">
                <a:solidFill>
                  <a:srgbClr val="000000"/>
                </a:solidFill>
              </a:rPr>
              <a:t>最后，落实到生产现场的管控动作，变成了每2小时的巡检和首件测试。</a:t>
            </a:r>
          </a:p>
          <a:p>
            <a:pPr algn="l" marL="0" indent="0">
              <a:lnSpc>
                <a:spcPct val="100000"/>
              </a:lnSpc>
            </a:pPr>
            <a:r>
              <a:rPr lang="en-US" b="false" i="false" strike="noStrike" u="none" sz="1400">
                <a:solidFill>
                  <a:srgbClr val="000000"/>
                </a:solidFill>
              </a:rPr>
              <a:t>这就是QFD的魅力，它把客户的一句抱怨，变成了车间里实实在在的动作，确保了质量从源头到终端的一致性。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各位好，这一页我们总结了本案例带来的四个核心结论与价值。</a:t>
            </a:r>
          </a:p>
          <a:p>
            <a:pPr algn="l" marL="0" indent="0">
              <a:lnSpc>
                <a:spcPct val="100000"/>
              </a:lnSpc>
            </a:pPr>
            <a:r>
              <a:rPr lang="en-US" b="false" i="false" strike="noStrike" u="none" sz="1400">
                <a:solidFill>
                  <a:srgbClr val="000000"/>
                </a:solidFill>
              </a:rPr>
              <a:t>首先是聚焦资源，我们发现TOP3的关键质量特性占据了研发精力的70%，因此必须避免平均主义，集中火力解决核心问题。</a:t>
            </a:r>
          </a:p>
          <a:p>
            <a:pPr algn="l" marL="0" indent="0">
              <a:lnSpc>
                <a:spcPct val="100000"/>
              </a:lnSpc>
            </a:pPr>
            <a:r>
              <a:rPr lang="en-US" b="false" i="false" strike="noStrike" u="none" sz="1400">
                <a:solidFill>
                  <a:srgbClr val="000000"/>
                </a:solidFill>
              </a:rPr>
              <a:t>其次是坚持客户导向，这不仅仅是口号，而是落实到每一项设计决策都能追溯到具体的客户需求，从根本上杜绝了工程师的自嗨式设计。</a:t>
            </a:r>
          </a:p>
          <a:p>
            <a:pPr algn="l" marL="0" indent="0">
              <a:lnSpc>
                <a:spcPct val="100000"/>
              </a:lnSpc>
            </a:pPr>
            <a:r>
              <a:rPr lang="en-US" b="false" i="false" strike="noStrike" u="none" sz="1400">
                <a:solidFill>
                  <a:srgbClr val="000000"/>
                </a:solidFill>
              </a:rPr>
              <a:t>第三是前置预防，我们在设计的最早期就介入，识别并解决潜在的技术矛盾，这极大地避免了后期昂贵的改模和返工成本。</a:t>
            </a:r>
          </a:p>
          <a:p>
            <a:pPr algn="l" marL="0" indent="0">
              <a:lnSpc>
                <a:spcPct val="100000"/>
              </a:lnSpc>
            </a:pPr>
            <a:r>
              <a:rPr lang="en-US" b="false" i="false" strike="noStrike" u="none" sz="1400">
                <a:solidFill>
                  <a:srgbClr val="000000"/>
                </a:solidFill>
              </a:rPr>
              <a:t>最后，也是非常关键的一点，我们通过质量屋这个工具，让市场、研发、工艺、质量等不同部门讲同一种语言，消除了部门间的壁垒和信息不对称。</a:t>
            </a:r>
          </a:p>
          <a:p>
            <a:pPr algn="l" marL="0" indent="0">
              <a:lnSpc>
                <a:spcPct val="100000"/>
              </a:lnSpc>
            </a:pPr>
            <a:r>
              <a:rPr lang="en-US" b="false" i="false" strike="noStrike" u="none" sz="1400">
                <a:solidFill>
                  <a:srgbClr val="000000"/>
                </a:solidFill>
              </a:rPr>
              <a:t>这四点不仅是本案例的成果，也是我们未来产品开发的宝贵经验。</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各位好，这一页我们重点讲讲电动工具行业QFD的落地实操建议。</a:t>
            </a:r>
          </a:p>
          <a:p>
            <a:pPr algn="l" marL="0" indent="0">
              <a:lnSpc>
                <a:spcPct val="100000"/>
              </a:lnSpc>
            </a:pPr>
            <a:r>
              <a:rPr lang="en-US" b="false" i="false" strike="noStrike" u="none" sz="1400">
                <a:solidFill>
                  <a:srgbClr val="000000"/>
                </a:solidFill>
              </a:rPr>
              <a:t>首先，一定要前置介入，从新机型立项就开始，不要等设计完了再补，那样就失去了意义。</a:t>
            </a:r>
          </a:p>
          <a:p>
            <a:pPr algn="l" marL="0" indent="0">
              <a:lnSpc>
                <a:spcPct val="100000"/>
              </a:lnSpc>
            </a:pPr>
            <a:r>
              <a:rPr lang="en-US" b="false" i="false" strike="noStrike" u="none" sz="1400">
                <a:solidFill>
                  <a:srgbClr val="000000"/>
                </a:solidFill>
              </a:rPr>
              <a:t>其次，要抓大放小，优先在电机、电池这些核心部件上做深度展开，外观件可以适当简化。</a:t>
            </a:r>
          </a:p>
          <a:p>
            <a:pPr algn="l" marL="0" indent="0">
              <a:lnSpc>
                <a:spcPct val="100000"/>
              </a:lnSpc>
            </a:pPr>
            <a:r>
              <a:rPr lang="en-US" b="false" i="false" strike="noStrike" u="none" sz="1400">
                <a:solidFill>
                  <a:srgbClr val="000000"/>
                </a:solidFill>
              </a:rPr>
              <a:t>第三，要和FMEA联动，用QFD找出关键质量特性，再用FMEA去分析这些特性的失效风险，形成闭环。</a:t>
            </a:r>
          </a:p>
          <a:p>
            <a:pPr algn="l" marL="0" indent="0">
              <a:lnSpc>
                <a:spcPct val="100000"/>
              </a:lnSpc>
            </a:pPr>
            <a:r>
              <a:rPr lang="en-US" b="false" i="false" strike="noStrike" u="none" sz="1400">
                <a:solidFill>
                  <a:srgbClr val="000000"/>
                </a:solidFill>
              </a:rPr>
              <a:t>第四，建立自己的VOC库，把售后投诉、电商差评这些真实的用户声音收集起来，作为设计的输入。</a:t>
            </a:r>
          </a:p>
          <a:p>
            <a:pPr algn="l" marL="0" indent="0">
              <a:lnSpc>
                <a:spcPct val="100000"/>
              </a:lnSpc>
            </a:pPr>
            <a:r>
              <a:rPr lang="en-US" b="false" i="false" strike="noStrike" u="none" sz="1400">
                <a:solidFill>
                  <a:srgbClr val="000000"/>
                </a:solidFill>
              </a:rPr>
              <a:t>最后，建议从小项目开始练手，比如先做一个改款机型的单阶段QFD，熟练了再全面推广。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各位同事，今天的QFD培训就到这里。</a:t>
            </a:r>
          </a:p>
          <a:p>
            <a:pPr algn="l" marL="0" indent="0">
              <a:lnSpc>
                <a:spcPct val="100000"/>
              </a:lnSpc>
            </a:pPr>
            <a:r>
              <a:rPr lang="en-US" b="false" i="false" strike="noStrike" u="none" sz="1400">
                <a:solidFill>
                  <a:srgbClr val="000000"/>
                </a:solidFill>
              </a:rPr>
              <a:t>希望大家记住，QFD不仅仅是一张表格，它更是一种以客户为中心的思维方式。通过今天的学习，特别是结合手持锂电钻的实战案例，我们了解了如何从挖掘客户之声开始，一步步将需求转化为产品的具体特性。</a:t>
            </a:r>
          </a:p>
          <a:p>
            <a:pPr algn="l" marL="0" indent="0">
              <a:lnSpc>
                <a:spcPct val="100000"/>
              </a:lnSpc>
            </a:pPr>
            <a:r>
              <a:rPr lang="en-US" b="false" i="false" strike="noStrike" u="none" sz="1400">
                <a:solidFill>
                  <a:srgbClr val="000000"/>
                </a:solidFill>
              </a:rPr>
              <a:t>在接下来的工作中，希望大家能够将这种思维方式运用到实际的产品开发中去，真正做到以终为始，打造出市场和客户都认可的高质量产品。</a:t>
            </a:r>
          </a:p>
          <a:p>
            <a:pPr algn="l" marL="0" indent="0">
              <a:lnSpc>
                <a:spcPct val="100000"/>
              </a:lnSpc>
            </a:pPr>
            <a:r>
              <a:rPr lang="en-US" b="false" i="false" strike="noStrike" u="none" sz="1400">
                <a:solidFill>
                  <a:srgbClr val="000000"/>
                </a:solidFill>
              </a:rPr>
              <a:t>谢谢大家！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Shape 5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Shape 11"/>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Shape 1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Shape 3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Shape 38"/>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Shape 39"/>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Shape 4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50" name="Shape 50"/>
        <p:cNvGrpSpPr/>
        <p:nvPr/>
      </p:nvGrpSpPr>
      <p:grpSpPr>
        <a:xfrm>
          <a:off x="0" y="0"/>
          <a:ext cx="0" cy="0"/>
          <a:chOff x="0" y="0"/>
          <a:chExt cx="0" cy="0"/>
        </a:xfrm>
      </p:grpSpPr>
      <p:sp>
        <p:nvSpPr>
          <p:cNvPr id="51" name="Shape 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7" name="Shape 4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8" name="Shape 4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idx="2" type="pic"/>
          </p:nvPr>
        </p:nvSpPr>
        <p:spPr>
          <a:xfrm>
            <a:off x="3887391" y="740569"/>
            <a:ext cx="4629150" cy="3655219"/>
          </a:xfrm>
          <a:prstGeom prst="rect">
            <a:avLst/>
          </a:prstGeom>
          <a:noFill/>
          <a:ln>
            <a:noFill/>
          </a:ln>
        </p:spPr>
      </p:sp>
      <p:sp>
        <p:nvSpPr>
          <p:cNvPr id="64" name="Shape 2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5" name="Shape 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Shape 5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Shape 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theme/theme3.xml" Type="http://schemas.openxmlformats.org/officeDocument/2006/relationships/theme"/><Relationship Id="rId2" Target="../slideLayouts/slideLayout12.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Shape 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9" name="Shape 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10" name="Shape 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默认主题">
    <p:bg>
      <p:bgPr>
        <a:solidFill>
          <a:srgbClr val="FFFFFF">
            <a:alpha val="100000"/>
          </a:srgbClr>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574836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12.xml" Type="http://schemas.openxmlformats.org/officeDocument/2006/relationships/slideLayout"/><Relationship Id="rId10" Target="../notesSlides/notesSlide3.xml" Type="http://schemas.openxmlformats.org/officeDocument/2006/relationships/notesSlid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notesSlides/notesSlide4.xml" Type="http://schemas.openxmlformats.org/officeDocument/2006/relationships/notesSlid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12" Target="../media/image35.png" Type="http://schemas.openxmlformats.org/officeDocument/2006/relationships/image"/><Relationship Id="rId13" Target="../media/image36.svg" Type="http://schemas.openxmlformats.org/officeDocument/2006/relationships/image"/><Relationship Id="rId14" Target="../media/image37.png" Type="http://schemas.openxmlformats.org/officeDocument/2006/relationships/image"/><Relationship Id="rId15" Target="../media/image38.svg" Type="http://schemas.openxmlformats.org/officeDocument/2006/relationships/image"/><Relationship Id="rId16" Target="../media/image39.png" Type="http://schemas.openxmlformats.org/officeDocument/2006/relationships/image"/><Relationship Id="rId17" Target="../media/image40.svg" Type="http://schemas.openxmlformats.org/officeDocument/2006/relationships/image"/><Relationship Id="rId18" Target="../media/image41.png" Type="http://schemas.openxmlformats.org/officeDocument/2006/relationships/image"/><Relationship Id="rId19" Target="../media/image42.svg" Type="http://schemas.openxmlformats.org/officeDocument/2006/relationships/image"/><Relationship Id="rId2" Target="../media/image25.png" Type="http://schemas.openxmlformats.org/officeDocument/2006/relationships/image"/><Relationship Id="rId20" Target="../media/image43.png" Type="http://schemas.openxmlformats.org/officeDocument/2006/relationships/image"/><Relationship Id="rId21" Target="../media/image44.svg" Type="http://schemas.openxmlformats.org/officeDocument/2006/relationships/image"/><Relationship Id="rId22" Target="../media/image45.png" Type="http://schemas.openxmlformats.org/officeDocument/2006/relationships/image"/><Relationship Id="rId23" Target="../media/image46.svg" Type="http://schemas.openxmlformats.org/officeDocument/2006/relationships/image"/><Relationship Id="rId24" Target="../media/image47.png" Type="http://schemas.openxmlformats.org/officeDocument/2006/relationships/image"/><Relationship Id="rId25" Target="../media/image48.svg" Type="http://schemas.openxmlformats.org/officeDocument/2006/relationships/image"/><Relationship Id="rId26" Target="../notesSlides/notesSlide6.xml" Type="http://schemas.openxmlformats.org/officeDocument/2006/relationships/notesSlide"/><Relationship Id="rId3" Target="../media/image26.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49.png" Type="http://schemas.openxmlformats.org/officeDocument/2006/relationships/image"/><Relationship Id="rId3" Target="../media/image50.svg" Type="http://schemas.openxmlformats.org/officeDocument/2006/relationships/image"/><Relationship Id="rId4" Target="../media/image51.png" Type="http://schemas.openxmlformats.org/officeDocument/2006/relationships/image"/><Relationship Id="rId5" Target="../media/image52.svg" Type="http://schemas.openxmlformats.org/officeDocument/2006/relationships/image"/><Relationship Id="rId6" Target="../media/image53.png" Type="http://schemas.openxmlformats.org/officeDocument/2006/relationships/image"/><Relationship Id="rId7" Target="../media/image54.svg" Type="http://schemas.openxmlformats.org/officeDocument/2006/relationships/image"/><Relationship Id="rId8"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55.png" Type="http://schemas.openxmlformats.org/officeDocument/2006/relationships/image"/><Relationship Id="rId3" Target="../media/image56.svg" Type="http://schemas.openxmlformats.org/officeDocument/2006/relationships/image"/><Relationship Id="rId4" Target="../media/image57.png" Type="http://schemas.openxmlformats.org/officeDocument/2006/relationships/image"/><Relationship Id="rId5" Target="../media/image58.svg" Type="http://schemas.openxmlformats.org/officeDocument/2006/relationships/image"/><Relationship Id="rId6" Target="../media/image59.png" Type="http://schemas.openxmlformats.org/officeDocument/2006/relationships/image"/><Relationship Id="rId7" Target="../media/image60.svg" Type="http://schemas.openxmlformats.org/officeDocument/2006/relationships/image"/><Relationship Id="rId8"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69.png" Type="http://schemas.openxmlformats.org/officeDocument/2006/relationships/image"/><Relationship Id="rId11" Target="../media/image70.svg" Type="http://schemas.openxmlformats.org/officeDocument/2006/relationships/image"/><Relationship Id="rId12" Target="../media/image71.png" Type="http://schemas.openxmlformats.org/officeDocument/2006/relationships/image"/><Relationship Id="rId13" Target="../media/image72.svg" Type="http://schemas.openxmlformats.org/officeDocument/2006/relationships/image"/><Relationship Id="rId14" Target="../media/image73.png" Type="http://schemas.openxmlformats.org/officeDocument/2006/relationships/image"/><Relationship Id="rId15" Target="../media/image74.svg" Type="http://schemas.openxmlformats.org/officeDocument/2006/relationships/image"/><Relationship Id="rId16" Target="../media/image75.png" Type="http://schemas.openxmlformats.org/officeDocument/2006/relationships/image"/><Relationship Id="rId17" Target="../media/image76.svg" Type="http://schemas.openxmlformats.org/officeDocument/2006/relationships/image"/><Relationship Id="rId18" Target="../media/image77.png" Type="http://schemas.openxmlformats.org/officeDocument/2006/relationships/image"/><Relationship Id="rId19" Target="../media/image78.svg" Type="http://schemas.openxmlformats.org/officeDocument/2006/relationships/image"/><Relationship Id="rId2" Target="../media/image61.png" Type="http://schemas.openxmlformats.org/officeDocument/2006/relationships/image"/><Relationship Id="rId20" Target="../notesSlides/notesSlide10.xml" Type="http://schemas.openxmlformats.org/officeDocument/2006/relationships/notesSlide"/><Relationship Id="rId3" Target="../media/image62.svg" Type="http://schemas.openxmlformats.org/officeDocument/2006/relationships/image"/><Relationship Id="rId4" Target="../media/image63.png" Type="http://schemas.openxmlformats.org/officeDocument/2006/relationships/image"/><Relationship Id="rId5" Target="../media/image64.svg" Type="http://schemas.openxmlformats.org/officeDocument/2006/relationships/image"/><Relationship Id="rId6" Target="../media/image65.png" Type="http://schemas.openxmlformats.org/officeDocument/2006/relationships/image"/><Relationship Id="rId7" Target="../media/image66.svg" Type="http://schemas.openxmlformats.org/officeDocument/2006/relationships/image"/><Relationship Id="rId8" Target="../media/image67.png" Type="http://schemas.openxmlformats.org/officeDocument/2006/relationships/image"/><Relationship Id="rId9" Target="../media/image6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79.png" Type="http://schemas.openxmlformats.org/officeDocument/2006/relationships/image"/><Relationship Id="rId3" Target="../media/image80.svg" Type="http://schemas.openxmlformats.org/officeDocument/2006/relationships/image"/><Relationship Id="rId4" Target="../media/image81.png" Type="http://schemas.openxmlformats.org/officeDocument/2006/relationships/image"/><Relationship Id="rId5" Target="../media/image82.svg" Type="http://schemas.openxmlformats.org/officeDocument/2006/relationships/image"/><Relationship Id="rId6" Target="../media/image83.png" Type="http://schemas.openxmlformats.org/officeDocument/2006/relationships/image"/><Relationship Id="rId7" Target="../media/image84.svg" Type="http://schemas.openxmlformats.org/officeDocument/2006/relationships/image"/><Relationship Id="rId8" Target="../notesSlides/notesSlide11.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93.png" Type="http://schemas.openxmlformats.org/officeDocument/2006/relationships/image"/><Relationship Id="rId11" Target="../media/image94.svg" Type="http://schemas.openxmlformats.org/officeDocument/2006/relationships/image"/><Relationship Id="rId12" Target="../media/image95.png" Type="http://schemas.openxmlformats.org/officeDocument/2006/relationships/image"/><Relationship Id="rId13" Target="../media/image96.svg" Type="http://schemas.openxmlformats.org/officeDocument/2006/relationships/image"/><Relationship Id="rId14" Target="../media/image97.png" Type="http://schemas.openxmlformats.org/officeDocument/2006/relationships/image"/><Relationship Id="rId15" Target="../media/image98.svg" Type="http://schemas.openxmlformats.org/officeDocument/2006/relationships/image"/><Relationship Id="rId16" Target="../media/image99.png" Type="http://schemas.openxmlformats.org/officeDocument/2006/relationships/image"/><Relationship Id="rId17" Target="../media/image100.svg" Type="http://schemas.openxmlformats.org/officeDocument/2006/relationships/image"/><Relationship Id="rId18" Target="../notesSlides/notesSlide12.xml" Type="http://schemas.openxmlformats.org/officeDocument/2006/relationships/notesSlide"/><Relationship Id="rId2" Target="../media/image85.png" Type="http://schemas.openxmlformats.org/officeDocument/2006/relationships/image"/><Relationship Id="rId3" Target="../media/image86.svg" Type="http://schemas.openxmlformats.org/officeDocument/2006/relationships/image"/><Relationship Id="rId4" Target="../media/image87.png" Type="http://schemas.openxmlformats.org/officeDocument/2006/relationships/image"/><Relationship Id="rId5" Target="../media/image88.svg" Type="http://schemas.openxmlformats.org/officeDocument/2006/relationships/image"/><Relationship Id="rId6" Target="../media/image89.png" Type="http://schemas.openxmlformats.org/officeDocument/2006/relationships/image"/><Relationship Id="rId7" Target="../media/image90.svg" Type="http://schemas.openxmlformats.org/officeDocument/2006/relationships/image"/><Relationship Id="rId8" Target="../media/image91.png" Type="http://schemas.openxmlformats.org/officeDocument/2006/relationships/image"/><Relationship Id="rId9" Target="../media/image9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101.png" Type="http://schemas.openxmlformats.org/officeDocument/2006/relationships/image"/><Relationship Id="rId3" Target="../media/image102.svg" Type="http://schemas.openxmlformats.org/officeDocument/2006/relationships/image"/><Relationship Id="rId4" Target="../media/image103.png" Type="http://schemas.openxmlformats.org/officeDocument/2006/relationships/image"/><Relationship Id="rId5" Target="../media/image104.svg" Type="http://schemas.openxmlformats.org/officeDocument/2006/relationships/image"/><Relationship Id="rId6"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14.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13.png" Type="http://schemas.openxmlformats.org/officeDocument/2006/relationships/image"/><Relationship Id="rId11" Target="../media/image114.svg" Type="http://schemas.openxmlformats.org/officeDocument/2006/relationships/image"/><Relationship Id="rId12" Target="../notesSlides/notesSlide15.xml" Type="http://schemas.openxmlformats.org/officeDocument/2006/relationships/notesSlide"/><Relationship Id="rId2" Target="../media/image105.png" Type="http://schemas.openxmlformats.org/officeDocument/2006/relationships/image"/><Relationship Id="rId3" Target="../media/image106.svg" Type="http://schemas.openxmlformats.org/officeDocument/2006/relationships/image"/><Relationship Id="rId4" Target="../media/image107.png" Type="http://schemas.openxmlformats.org/officeDocument/2006/relationships/image"/><Relationship Id="rId5" Target="../media/image108.svg" Type="http://schemas.openxmlformats.org/officeDocument/2006/relationships/image"/><Relationship Id="rId6" Target="../media/image109.png" Type="http://schemas.openxmlformats.org/officeDocument/2006/relationships/image"/><Relationship Id="rId7" Target="../media/image110.svg" Type="http://schemas.openxmlformats.org/officeDocument/2006/relationships/image"/><Relationship Id="rId8" Target="../media/image111.png" Type="http://schemas.openxmlformats.org/officeDocument/2006/relationships/image"/><Relationship Id="rId9" Target="../media/image112.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12.xml" Type="http://schemas.openxmlformats.org/officeDocument/2006/relationships/slideLayout"/><Relationship Id="rId10" Target="../notesSlides/notesSlide16.xml" Type="http://schemas.openxmlformats.org/officeDocument/2006/relationships/notesSlide"/><Relationship Id="rId2" Target="../media/image115.png" Type="http://schemas.openxmlformats.org/officeDocument/2006/relationships/image"/><Relationship Id="rId3" Target="../media/image116.svg" Type="http://schemas.openxmlformats.org/officeDocument/2006/relationships/image"/><Relationship Id="rId4" Target="../media/image117.png" Type="http://schemas.openxmlformats.org/officeDocument/2006/relationships/image"/><Relationship Id="rId5" Target="../media/image118.svg" Type="http://schemas.openxmlformats.org/officeDocument/2006/relationships/image"/><Relationship Id="rId6" Target="../media/image119.png" Type="http://schemas.openxmlformats.org/officeDocument/2006/relationships/image"/><Relationship Id="rId7" Target="../media/image120.svg" Type="http://schemas.openxmlformats.org/officeDocument/2006/relationships/image"/><Relationship Id="rId8" Target="../media/image121.png" Type="http://schemas.openxmlformats.org/officeDocument/2006/relationships/image"/><Relationship Id="rId9" Target="../media/image122.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31.png" Type="http://schemas.openxmlformats.org/officeDocument/2006/relationships/image"/><Relationship Id="rId11" Target="../media/image132.svg" Type="http://schemas.openxmlformats.org/officeDocument/2006/relationships/image"/><Relationship Id="rId12" Target="../notesSlides/notesSlide17.xml" Type="http://schemas.openxmlformats.org/officeDocument/2006/relationships/notesSlide"/><Relationship Id="rId2" Target="../media/image123.png" Type="http://schemas.openxmlformats.org/officeDocument/2006/relationships/image"/><Relationship Id="rId3" Target="../media/image124.svg" Type="http://schemas.openxmlformats.org/officeDocument/2006/relationships/image"/><Relationship Id="rId4" Target="../media/image125.png" Type="http://schemas.openxmlformats.org/officeDocument/2006/relationships/image"/><Relationship Id="rId5" Target="../media/image126.svg" Type="http://schemas.openxmlformats.org/officeDocument/2006/relationships/image"/><Relationship Id="rId6" Target="../media/image127.png" Type="http://schemas.openxmlformats.org/officeDocument/2006/relationships/image"/><Relationship Id="rId7" Target="../media/image128.svg" Type="http://schemas.openxmlformats.org/officeDocument/2006/relationships/image"/><Relationship Id="rId8" Target="../media/image129.png" Type="http://schemas.openxmlformats.org/officeDocument/2006/relationships/image"/><Relationship Id="rId9" Target="../media/image130.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133.png" Type="http://schemas.openxmlformats.org/officeDocument/2006/relationships/image"/><Relationship Id="rId3" Target="../media/image134.svg" Type="http://schemas.openxmlformats.org/officeDocument/2006/relationships/image"/><Relationship Id="rId4" Target="../media/image135.png" Type="http://schemas.openxmlformats.org/officeDocument/2006/relationships/image"/><Relationship Id="rId5" Target="../media/image136.svg" Type="http://schemas.openxmlformats.org/officeDocument/2006/relationships/image"/><Relationship Id="rId6" Target="../media/image137.png" Type="http://schemas.openxmlformats.org/officeDocument/2006/relationships/image"/><Relationship Id="rId7" Target="../media/image138.svg" Type="http://schemas.openxmlformats.org/officeDocument/2006/relationships/image"/><Relationship Id="rId8" Target="../notesSlides/notesSlide18.xml" Type="http://schemas.openxmlformats.org/officeDocument/2006/relationships/notesSlide"/><Relationship Id="rId9" Target="../media/image139.png" Type="http://schemas.openxmlformats.org/officeDocument/2006/relationships/image"/></Relationships>
</file>

<file path=ppt/slides/slide1.xml><?xml version="1.0" encoding="utf-8"?>
<p:sld xmlns:p="http://schemas.openxmlformats.org/presentationml/2006/main" xmlns:a="http://schemas.openxmlformats.org/drawingml/2006/main">
  <p:cSld>
    <p:bg>
      <p:bgPr>
        <a:solidFill>
          <a:srgbClr val="222222">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381000" y="381000"/>
            <a:ext cx="11430000" cy="6096000"/>
          </a:xfrm>
          <a:prstGeom prst="roundRect">
            <a:avLst>
              <a:gd name="adj" fmla="val 0"/>
            </a:avLst>
          </a:prstGeom>
          <a:solidFill>
            <a:srgbClr val="FFFFFF">
              <a:alpha val="0"/>
            </a:srgbClr>
          </a:solidFill>
          <a:ln w="12700" cmpd="sng" cap="flat">
            <a:solidFill>
              <a:srgbClr val="FFFFFF">
                <a:alpha val="8000"/>
              </a:srgbClr>
            </a:solid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508000" y="762000"/>
            <a:ext cx="1270000" cy="76200"/>
          </a:xfrm>
          <a:prstGeom prst="roundRect">
            <a:avLst>
              <a:gd name="adj" fmla="val 0"/>
            </a:avLst>
          </a:prstGeom>
          <a:solidFill>
            <a:srgbClr val="EA580C">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10414000" y="762000"/>
            <a:ext cx="1270000" cy="76200"/>
          </a:xfrm>
          <a:prstGeom prst="roundRect">
            <a:avLst>
              <a:gd name="adj" fmla="val 0"/>
            </a:avLst>
          </a:prstGeom>
          <a:solidFill>
            <a:srgbClr val="EA580C">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508000" y="2286000"/>
            <a:ext cx="11176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400">
                <a:solidFill>
                  <a:srgbClr val="E6E6E6"/>
                </a:solidFill>
                <a:latin typeface="Noto Sans SC"/>
                <a:ea typeface="Noto Sans SC"/>
                <a:cs typeface="Noto Sans SC"/>
                <a:sym typeface="Noto Sans SC"/>
              </a:rPr>
              <a:t>QFD质量功能展开实战案例</a:t>
            </a:r>
            <a:endParaRPr lang="en-US" sz="1100"/>
          </a:p>
        </p:txBody>
      </p:sp>
      <p:sp>
        <p:nvSpPr>
          <p:cNvPr name="AutoShape 6" id="6"/>
          <p:cNvSpPr/>
          <p:nvPr/>
        </p:nvSpPr>
        <p:spPr>
          <a:xfrm rot="0" flipH="false" flipV="false">
            <a:off x="2794000" y="3683000"/>
            <a:ext cx="6604000" cy="25400"/>
          </a:xfrm>
          <a:prstGeom prst="roundRect">
            <a:avLst>
              <a:gd name="adj" fmla="val 0"/>
            </a:avLst>
          </a:prstGeom>
          <a:solidFill>
            <a:srgbClr val="FFFFFF">
              <a:alpha val="12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5207000" y="3670300"/>
            <a:ext cx="1778000" cy="50800"/>
          </a:xfrm>
          <a:prstGeom prst="roundRect">
            <a:avLst>
              <a:gd name="adj" fmla="val 0"/>
            </a:avLst>
          </a:prstGeom>
          <a:solidFill>
            <a:srgbClr val="EA580C">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508000" y="4191000"/>
            <a:ext cx="11176000" cy="889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2600" spc="200">
                <a:solidFill>
                  <a:srgbClr val="EA580C"/>
                </a:solidFill>
                <a:latin typeface="Noto Sans SC"/>
                <a:ea typeface="Noto Sans SC"/>
                <a:cs typeface="Noto Sans SC"/>
                <a:sym typeface="Noto Sans SC"/>
              </a:rPr>
              <a:t>手持锂电钻 · 四阶段完整展开</a:t>
            </a:r>
            <a:endParaRPr lang="en-US" sz="1100"/>
          </a:p>
        </p:txBody>
      </p:sp>
      <p:sp>
        <p:nvSpPr>
          <p:cNvPr name="AutoShape 9" id="9"/>
          <p:cNvSpPr/>
          <p:nvPr/>
        </p:nvSpPr>
        <p:spPr>
          <a:xfrm rot="0" flipH="false" flipV="false">
            <a:off x="508000" y="5651500"/>
            <a:ext cx="11176000" cy="12700"/>
          </a:xfrm>
          <a:prstGeom prst="roundRect">
            <a:avLst>
              <a:gd name="adj" fmla="val 0"/>
            </a:avLst>
          </a:prstGeom>
          <a:solidFill>
            <a:srgbClr val="FFFFF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508000" y="5905500"/>
            <a:ext cx="11176000" cy="508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9CA3AF"/>
                </a:solidFill>
                <a:latin typeface="Noto Sans SC"/>
                <a:ea typeface="Noto Sans SC"/>
                <a:cs typeface="Noto Sans SC"/>
                <a:sym typeface="Noto Sans SC"/>
              </a:rPr>
              <a:t>—— 电动工具行业培训专用 ——</a:t>
            </a:r>
            <a:endParaRPr lang="en-US" sz="1100"/>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F8F9FA">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0" y="-1016000"/>
            <a:ext cx="3048000" cy="3048000"/>
          </a:xfrm>
          <a:prstGeom prst="ellipse">
            <a:avLst/>
          </a:prstGeom>
          <a:solidFill>
            <a:srgbClr val="F57C00">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334000"/>
            <a:ext cx="2540000" cy="2540000"/>
          </a:xfrm>
          <a:prstGeom prst="ellipse">
            <a:avLst/>
          </a:prstGeom>
          <a:solidFill>
            <a:srgbClr val="F57C00">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609600" y="609600"/>
            <a:ext cx="109728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1F2329"/>
                </a:solidFill>
                <a:latin typeface="Noto Sans SC"/>
                <a:ea typeface="Noto Sans SC"/>
                <a:cs typeface="Noto Sans SC"/>
                <a:sym typeface="Noto Sans SC"/>
              </a:rPr>
              <a:t>目录</a:t>
            </a:r>
            <a:r>
              <a:rPr lang="en-US" b="false" i="false" strike="noStrike" u="none" sz="2400">
                <a:solidFill>
                  <a:srgbClr val="999999"/>
                </a:solidFill>
                <a:latin typeface="Noto Sans SC"/>
                <a:ea typeface="Noto Sans SC"/>
                <a:cs typeface="Noto Sans SC"/>
                <a:sym typeface="Noto Sans SC"/>
              </a:rPr>
              <a:t>CONTENTS</a:t>
            </a:r>
            <a:endParaRPr lang="en-US" sz="1100"/>
          </a:p>
        </p:txBody>
      </p:sp>
      <p:sp>
        <p:nvSpPr>
          <p:cNvPr name="AutoShape 5" id="5"/>
          <p:cNvSpPr/>
          <p:nvPr/>
        </p:nvSpPr>
        <p:spPr>
          <a:xfrm rot="0" flipH="false" flipV="false">
            <a:off x="609600" y="17780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609600" y="17780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609600" y="19685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01</a:t>
            </a:r>
            <a:endParaRPr lang="en-US" sz="1100"/>
          </a:p>
        </p:txBody>
      </p:sp>
      <p:sp>
        <p:nvSpPr>
          <p:cNvPr name="AutoShape 8" id="8"/>
          <p:cNvSpPr/>
          <p:nvPr/>
        </p:nvSpPr>
        <p:spPr>
          <a:xfrm rot="0" flipH="false" flipV="false">
            <a:off x="1778000" y="19304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案例背景与产品介绍</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剖析项目起源与目标，明确产品核心定位与市场价值主张，夯实分析基础。</a:t>
            </a:r>
          </a:p>
        </p:txBody>
      </p:sp>
      <p:sp>
        <p:nvSpPr>
          <p:cNvPr name="AutoShape 9" id="9"/>
          <p:cNvSpPr/>
          <p:nvPr/>
        </p:nvSpPr>
        <p:spPr>
          <a:xfrm rot="0" flipH="false" flipV="false">
            <a:off x="609600" y="31750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609600" y="31750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09600" y="33655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02</a:t>
            </a:r>
            <a:endParaRPr lang="en-US" sz="1100"/>
          </a:p>
        </p:txBody>
      </p:sp>
      <p:sp>
        <p:nvSpPr>
          <p:cNvPr name="AutoShape 12" id="12"/>
          <p:cNvSpPr/>
          <p:nvPr/>
        </p:nvSpPr>
        <p:spPr>
          <a:xfrm rot="0" flipH="false" flipV="false">
            <a:off x="1778000" y="33274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QFD四阶段展开总览</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全景解读质量功能展开的四个核心阶段，构建从客户需求到生产落地的映射体系。</a:t>
            </a:r>
          </a:p>
        </p:txBody>
      </p:sp>
      <p:sp>
        <p:nvSpPr>
          <p:cNvPr name="AutoShape 13" id="13"/>
          <p:cNvSpPr/>
          <p:nvPr/>
        </p:nvSpPr>
        <p:spPr>
          <a:xfrm rot="0" flipH="false" flipV="false">
            <a:off x="609600" y="45720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14" id="14"/>
          <p:cNvSpPr/>
          <p:nvPr/>
        </p:nvSpPr>
        <p:spPr>
          <a:xfrm rot="0" flipH="false" flipV="false">
            <a:off x="609600" y="45720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5" id="15"/>
          <p:cNvSpPr/>
          <p:nvPr/>
        </p:nvSpPr>
        <p:spPr>
          <a:xfrm rot="0" flipH="false" flipV="false">
            <a:off x="609600" y="47625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03</a:t>
            </a:r>
            <a:endParaRPr lang="en-US" sz="1100"/>
          </a:p>
        </p:txBody>
      </p:sp>
      <p:sp>
        <p:nvSpPr>
          <p:cNvPr name="AutoShape 16" id="16"/>
          <p:cNvSpPr/>
          <p:nvPr/>
        </p:nvSpPr>
        <p:spPr>
          <a:xfrm rot="0" flipH="false" flipV="false">
            <a:off x="1778000" y="47244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第一阶段：产品规划矩阵</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将客户需求转化为工程特性，构建质量屋基础，量化需求权重与竞争分析。</a:t>
            </a:r>
          </a:p>
        </p:txBody>
      </p:sp>
      <p:sp>
        <p:nvSpPr>
          <p:cNvPr name="AutoShape 17" id="17"/>
          <p:cNvSpPr/>
          <p:nvPr/>
        </p:nvSpPr>
        <p:spPr>
          <a:xfrm rot="0" flipH="false" flipV="false">
            <a:off x="6223000" y="17780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18" id="18"/>
          <p:cNvSpPr/>
          <p:nvPr/>
        </p:nvSpPr>
        <p:spPr>
          <a:xfrm rot="0" flipH="false" flipV="false">
            <a:off x="6223000" y="17780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9" id="19"/>
          <p:cNvSpPr/>
          <p:nvPr/>
        </p:nvSpPr>
        <p:spPr>
          <a:xfrm rot="0" flipH="false" flipV="false">
            <a:off x="6223000" y="19685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04</a:t>
            </a:r>
            <a:endParaRPr lang="en-US" sz="1100"/>
          </a:p>
        </p:txBody>
      </p:sp>
      <p:sp>
        <p:nvSpPr>
          <p:cNvPr name="AutoShape 20" id="20"/>
          <p:cNvSpPr/>
          <p:nvPr/>
        </p:nvSpPr>
        <p:spPr>
          <a:xfrm rot="0" flipH="false" flipV="false">
            <a:off x="7391400" y="19304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第二阶段：零件展开矩阵</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分解工程特性为关键零件特性，明确零部件对产品性能的关键影响因子。</a:t>
            </a:r>
          </a:p>
        </p:txBody>
      </p:sp>
      <p:sp>
        <p:nvSpPr>
          <p:cNvPr name="AutoShape 21" id="21"/>
          <p:cNvSpPr/>
          <p:nvPr/>
        </p:nvSpPr>
        <p:spPr>
          <a:xfrm rot="0" flipH="false" flipV="false">
            <a:off x="6223000" y="29845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22" id="22"/>
          <p:cNvSpPr/>
          <p:nvPr/>
        </p:nvSpPr>
        <p:spPr>
          <a:xfrm rot="0" flipH="false" flipV="false">
            <a:off x="6223000" y="29845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6223000" y="31750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05</a:t>
            </a:r>
            <a:endParaRPr lang="en-US" sz="1100"/>
          </a:p>
        </p:txBody>
      </p:sp>
      <p:sp>
        <p:nvSpPr>
          <p:cNvPr name="AutoShape 24" id="24"/>
          <p:cNvSpPr/>
          <p:nvPr/>
        </p:nvSpPr>
        <p:spPr>
          <a:xfrm rot="0" flipH="false" flipV="false">
            <a:off x="7391400" y="31369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第三阶段：工艺规划矩阵</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基于零件特性制定关键工艺参数，建立工艺质量控制标准，保障制造可行性。</a:t>
            </a:r>
          </a:p>
        </p:txBody>
      </p:sp>
      <p:sp>
        <p:nvSpPr>
          <p:cNvPr name="AutoShape 25" id="25"/>
          <p:cNvSpPr/>
          <p:nvPr/>
        </p:nvSpPr>
        <p:spPr>
          <a:xfrm rot="0" flipH="false" flipV="false">
            <a:off x="6223000" y="41910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26" id="26"/>
          <p:cNvSpPr/>
          <p:nvPr/>
        </p:nvSpPr>
        <p:spPr>
          <a:xfrm rot="0" flipH="false" flipV="false">
            <a:off x="6223000" y="41910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7" id="27"/>
          <p:cNvSpPr/>
          <p:nvPr/>
        </p:nvSpPr>
        <p:spPr>
          <a:xfrm rot="0" flipH="false" flipV="false">
            <a:off x="6223000" y="43815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06</a:t>
            </a:r>
            <a:endParaRPr lang="en-US" sz="1100"/>
          </a:p>
        </p:txBody>
      </p:sp>
      <p:sp>
        <p:nvSpPr>
          <p:cNvPr name="AutoShape 28" id="28"/>
          <p:cNvSpPr/>
          <p:nvPr/>
        </p:nvSpPr>
        <p:spPr>
          <a:xfrm rot="0" flipH="false" flipV="false">
            <a:off x="7391400" y="43434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第四阶段：生产控制矩阵</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落实工艺参数至生产过程，建立检测指标与作业指导书，实现标准化作业。</a:t>
            </a:r>
          </a:p>
        </p:txBody>
      </p:sp>
      <p:sp>
        <p:nvSpPr>
          <p:cNvPr name="AutoShape 29" id="29"/>
          <p:cNvSpPr/>
          <p:nvPr/>
        </p:nvSpPr>
        <p:spPr>
          <a:xfrm rot="0" flipH="false" flipV="false">
            <a:off x="6223000" y="5397500"/>
            <a:ext cx="5207000" cy="1143000"/>
          </a:xfrm>
          <a:prstGeom prst="roundRect">
            <a:avLst>
              <a:gd name="adj" fmla="val 0"/>
            </a:avLst>
          </a:prstGeom>
          <a:solidFill>
            <a:srgbClr val="FFFFFF">
              <a:alpha val="100000"/>
            </a:srgbClr>
          </a:solidFill>
          <a:ln w="12700" cmpd="sng" cap="flat">
            <a:solidFill>
              <a:srgbClr val="E5E7EB">
                <a:alpha val="100000"/>
              </a:srgbClr>
            </a:solidFill>
            <a:prstDash val="solid"/>
            <a:round/>
          </a:ln>
        </p:spPr>
        <p:txBody>
          <a:bodyPr anchor="ctr" rtlCol="false" vert="horz" wrap="square" lIns="63500" rIns="63500" tIns="63500" bIns="63500"/>
          <a:lstStyle/>
          <a:p>
            <a:pPr algn="ctr">
              <a:defRPr/>
            </a:pPr>
            <a:endParaRPr/>
          </a:p>
        </p:txBody>
      </p:sp>
      <p:sp>
        <p:nvSpPr>
          <p:cNvPr name="AutoShape 30" id="30"/>
          <p:cNvSpPr/>
          <p:nvPr/>
        </p:nvSpPr>
        <p:spPr>
          <a:xfrm rot="0" flipH="false" flipV="false">
            <a:off x="6223000" y="5397500"/>
            <a:ext cx="1016000" cy="11430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1" id="31"/>
          <p:cNvSpPr/>
          <p:nvPr/>
        </p:nvSpPr>
        <p:spPr>
          <a:xfrm rot="0" flipH="false" flipV="false">
            <a:off x="6223000" y="5588000"/>
            <a:ext cx="101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FFFFFF"/>
                </a:solidFill>
                <a:latin typeface="Noto Sans SC"/>
                <a:ea typeface="Noto Sans SC"/>
                <a:cs typeface="Noto Sans SC"/>
                <a:sym typeface="Noto Sans SC"/>
              </a:rPr>
              <a:t>07</a:t>
            </a:r>
            <a:endParaRPr lang="en-US" sz="1100"/>
          </a:p>
        </p:txBody>
      </p:sp>
      <p:sp>
        <p:nvSpPr>
          <p:cNvPr name="AutoShape 32" id="32"/>
          <p:cNvSpPr/>
          <p:nvPr/>
        </p:nvSpPr>
        <p:spPr>
          <a:xfrm rot="0" flipH="false" flipV="false">
            <a:off x="7391400" y="5549900"/>
            <a:ext cx="3810000" cy="838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600">
                <a:solidFill>
                  <a:srgbClr val="333333"/>
                </a:solidFill>
                <a:latin typeface="Noto Sans SC"/>
                <a:ea typeface="Noto Sans SC"/>
                <a:cs typeface="Noto Sans SC"/>
                <a:sym typeface="Noto Sans SC"/>
              </a:rPr>
              <a:t>CTQ全链路追踪与总结</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888888"/>
                </a:solidFill>
                <a:latin typeface="Noto Sans SC"/>
                <a:ea typeface="Noto Sans SC"/>
                <a:cs typeface="Noto Sans SC"/>
                <a:sym typeface="Noto Sans SC"/>
              </a:rPr>
              <a:t>全流程追溯关键质量特性，总结项目实施成果与价值，展望持续改进方向。</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8F9FA">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F9731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1F2937"/>
                </a:solidFill>
                <a:latin typeface="Noto Sans SC"/>
                <a:ea typeface="Noto Sans SC"/>
                <a:cs typeface="Noto Sans SC"/>
                <a:sym typeface="Noto Sans SC"/>
              </a:rPr>
              <a:t>案例背景：18V锂电无刷电钻</a:t>
            </a:r>
            <a:endParaRPr lang="en-US" sz="1100"/>
          </a:p>
        </p:txBody>
      </p:sp>
      <p:sp>
        <p:nvSpPr>
          <p:cNvPr name="AutoShape 5" id="5"/>
          <p:cNvSpPr/>
          <p:nvPr/>
        </p:nvSpPr>
        <p:spPr>
          <a:xfrm rot="0" flipH="false" flipV="false">
            <a:off x="508000" y="1524000"/>
            <a:ext cx="2730500" cy="1714500"/>
          </a:xfrm>
          <a:prstGeom prst="roundRect">
            <a:avLst>
              <a:gd name="adj" fmla="val 0"/>
            </a:avLst>
          </a:prstGeom>
          <a:solidFill>
            <a:srgbClr val="FFEDD5">
              <a:alpha val="30000"/>
            </a:srgbClr>
          </a:solidFill>
          <a:ln w="12700" cmpd="sng" cap="flat">
            <a:solidFill>
              <a:srgbClr val="F97316">
                <a:alpha val="20000"/>
              </a:srgbClr>
            </a:solid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98500" y="1714500"/>
            <a:ext cx="304800" cy="304800"/>
          </a:xfrm>
          <a:prstGeom prst="rect">
            <a:avLst/>
          </a:prstGeom>
        </p:spPr>
      </p:pic>
      <p:sp>
        <p:nvSpPr>
          <p:cNvPr name="AutoShape 7" id="7"/>
          <p:cNvSpPr/>
          <p:nvPr/>
        </p:nvSpPr>
        <p:spPr>
          <a:xfrm rot="0" flipH="false" flipV="false">
            <a:off x="1079500" y="1714500"/>
            <a:ext cx="203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F2937"/>
                </a:solidFill>
                <a:latin typeface="Noto Sans SC"/>
                <a:ea typeface="Noto Sans SC"/>
                <a:cs typeface="Noto Sans SC"/>
                <a:sym typeface="Noto Sans SC"/>
              </a:rPr>
              <a:t>01 产品定位</a:t>
            </a:r>
            <a:endParaRPr lang="en-US" sz="1100"/>
          </a:p>
        </p:txBody>
      </p:sp>
      <p:sp>
        <p:nvSpPr>
          <p:cNvPr name="AutoShape 8" id="8"/>
          <p:cNvSpPr/>
          <p:nvPr/>
        </p:nvSpPr>
        <p:spPr>
          <a:xfrm rot="0" flipH="false" flipV="false">
            <a:off x="698500" y="2095500"/>
            <a:ext cx="2413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定位“家用+轻工业级”跨界市场，平衡便携操控与专业输出，填补入门级与专业级之间的性能空白。</a:t>
            </a:r>
            <a:endParaRPr lang="en-US" sz="1100"/>
          </a:p>
        </p:txBody>
      </p:sp>
      <p:sp>
        <p:nvSpPr>
          <p:cNvPr name="AutoShape 9" id="9"/>
          <p:cNvSpPr/>
          <p:nvPr/>
        </p:nvSpPr>
        <p:spPr>
          <a:xfrm rot="0" flipH="false" flipV="false">
            <a:off x="3365500" y="1524000"/>
            <a:ext cx="2730500" cy="1714500"/>
          </a:xfrm>
          <a:prstGeom prst="roundRect">
            <a:avLst>
              <a:gd name="adj" fmla="val 0"/>
            </a:avLst>
          </a:prstGeom>
          <a:solidFill>
            <a:srgbClr val="FFEDD5">
              <a:alpha val="30000"/>
            </a:srgbClr>
          </a:solidFill>
          <a:ln w="12700" cmpd="sng" cap="flat">
            <a:solidFill>
              <a:srgbClr val="F97316">
                <a:alpha val="20000"/>
              </a:srgbClr>
            </a:solidFill>
            <a:prstDash val="solid"/>
            <a:round/>
          </a:ln>
        </p:spPr>
        <p:txBody>
          <a:bodyPr anchor="ctr" rtlCol="false" vert="horz" wrap="square" lIns="63500" rIns="63500" tIns="63500" bIns="63500"/>
          <a:lstStyle/>
          <a:p>
            <a:pPr algn="ctr">
              <a:defRPr/>
            </a:pPr>
            <a:endParaRPr/>
          </a:p>
        </p:txBody>
      </p:sp>
      <p:pic>
        <p:nvPicPr>
          <p:cNvPr name="Picture 10" id="10"/>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3556000" y="1714500"/>
            <a:ext cx="304800" cy="304800"/>
          </a:xfrm>
          <a:prstGeom prst="rect">
            <a:avLst/>
          </a:prstGeom>
        </p:spPr>
      </p:pic>
      <p:sp>
        <p:nvSpPr>
          <p:cNvPr name="AutoShape 11" id="11"/>
          <p:cNvSpPr/>
          <p:nvPr/>
        </p:nvSpPr>
        <p:spPr>
          <a:xfrm rot="0" flipH="false" flipV="false">
            <a:off x="3937000" y="1714500"/>
            <a:ext cx="203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F2937"/>
                </a:solidFill>
                <a:latin typeface="Noto Sans SC"/>
                <a:ea typeface="Noto Sans SC"/>
                <a:cs typeface="Noto Sans SC"/>
                <a:sym typeface="Noto Sans SC"/>
              </a:rPr>
              <a:t>02 核心客群</a:t>
            </a:r>
            <a:endParaRPr lang="en-US" sz="1100"/>
          </a:p>
        </p:txBody>
      </p:sp>
      <p:sp>
        <p:nvSpPr>
          <p:cNvPr name="AutoShape 12" id="12"/>
          <p:cNvSpPr/>
          <p:nvPr/>
        </p:nvSpPr>
        <p:spPr>
          <a:xfrm rot="0" flipH="false" flipV="false">
            <a:off x="3556000" y="2095500"/>
            <a:ext cx="2413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覆盖DIY家装爱好者、装修施工师傅及家具木工群体；满足家庭维修、水电安装及家具制造的多元需求。</a:t>
            </a:r>
            <a:endParaRPr lang="en-US" sz="1100"/>
          </a:p>
        </p:txBody>
      </p:sp>
      <p:sp>
        <p:nvSpPr>
          <p:cNvPr name="AutoShape 13" id="13"/>
          <p:cNvSpPr/>
          <p:nvPr/>
        </p:nvSpPr>
        <p:spPr>
          <a:xfrm rot="0" flipH="false" flipV="false">
            <a:off x="508000" y="3556000"/>
            <a:ext cx="2730500" cy="1714500"/>
          </a:xfrm>
          <a:prstGeom prst="roundRect">
            <a:avLst>
              <a:gd name="adj" fmla="val 0"/>
            </a:avLst>
          </a:prstGeom>
          <a:solidFill>
            <a:srgbClr val="FFEDD5">
              <a:alpha val="30000"/>
            </a:srgbClr>
          </a:solidFill>
          <a:ln w="12700" cmpd="sng" cap="flat">
            <a:solidFill>
              <a:srgbClr val="F97316">
                <a:alpha val="20000"/>
              </a:srgbClr>
            </a:solidFill>
            <a:prstDash val="solid"/>
            <a:round/>
          </a:ln>
        </p:spPr>
        <p:txBody>
          <a:bodyPr anchor="ctr" rtlCol="false" vert="horz" wrap="square" lIns="63500" rIns="63500" tIns="63500" bIns="63500"/>
          <a:lstStyle/>
          <a:p>
            <a:pPr algn="ctr">
              <a:defRPr/>
            </a:pPr>
            <a:endParaRPr/>
          </a:p>
        </p:txBody>
      </p:sp>
      <p:pic>
        <p:nvPicPr>
          <p:cNvPr name="Picture 14" id="1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698500" y="3746500"/>
            <a:ext cx="304800" cy="304800"/>
          </a:xfrm>
          <a:prstGeom prst="rect">
            <a:avLst/>
          </a:prstGeom>
        </p:spPr>
      </p:pic>
      <p:sp>
        <p:nvSpPr>
          <p:cNvPr name="AutoShape 15" id="15"/>
          <p:cNvSpPr/>
          <p:nvPr/>
        </p:nvSpPr>
        <p:spPr>
          <a:xfrm rot="0" flipH="false" flipV="false">
            <a:off x="1079500" y="3746500"/>
            <a:ext cx="203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F2937"/>
                </a:solidFill>
                <a:latin typeface="Noto Sans SC"/>
                <a:ea typeface="Noto Sans SC"/>
                <a:cs typeface="Noto Sans SC"/>
                <a:sym typeface="Noto Sans SC"/>
              </a:rPr>
              <a:t>03 关键优势</a:t>
            </a:r>
            <a:endParaRPr lang="en-US" sz="1100"/>
          </a:p>
        </p:txBody>
      </p:sp>
      <p:sp>
        <p:nvSpPr>
          <p:cNvPr name="AutoShape 16" id="16"/>
          <p:cNvSpPr/>
          <p:nvPr/>
        </p:nvSpPr>
        <p:spPr>
          <a:xfrm rot="0" flipH="false" flipV="false">
            <a:off x="698500" y="4127500"/>
            <a:ext cx="2413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轻量化机身设计（1.2kg），搭载无刷电机动力提升30%；工业级齿轮箱确保耐用性，5.0Ah电池支持续航翻倍。</a:t>
            </a:r>
            <a:endParaRPr lang="en-US" sz="1100"/>
          </a:p>
        </p:txBody>
      </p:sp>
      <p:sp>
        <p:nvSpPr>
          <p:cNvPr name="AutoShape 17" id="17"/>
          <p:cNvSpPr/>
          <p:nvPr/>
        </p:nvSpPr>
        <p:spPr>
          <a:xfrm rot="0" flipH="false" flipV="false">
            <a:off x="3365500" y="3556000"/>
            <a:ext cx="2730500" cy="1714500"/>
          </a:xfrm>
          <a:prstGeom prst="roundRect">
            <a:avLst>
              <a:gd name="adj" fmla="val 0"/>
            </a:avLst>
          </a:prstGeom>
          <a:solidFill>
            <a:srgbClr val="FFEDD5">
              <a:alpha val="30000"/>
            </a:srgbClr>
          </a:solidFill>
          <a:ln w="12700" cmpd="sng" cap="flat">
            <a:solidFill>
              <a:srgbClr val="F97316">
                <a:alpha val="20000"/>
              </a:srgbClr>
            </a:solid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3556000" y="3746500"/>
            <a:ext cx="304800" cy="304800"/>
          </a:xfrm>
          <a:prstGeom prst="rect">
            <a:avLst/>
          </a:prstGeom>
        </p:spPr>
      </p:pic>
      <p:sp>
        <p:nvSpPr>
          <p:cNvPr name="AutoShape 19" id="19"/>
          <p:cNvSpPr/>
          <p:nvPr/>
        </p:nvSpPr>
        <p:spPr>
          <a:xfrm rot="0" flipH="false" flipV="false">
            <a:off x="3937000" y="3746500"/>
            <a:ext cx="203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F2937"/>
                </a:solidFill>
                <a:latin typeface="Noto Sans SC"/>
                <a:ea typeface="Noto Sans SC"/>
                <a:cs typeface="Noto Sans SC"/>
                <a:sym typeface="Noto Sans SC"/>
              </a:rPr>
              <a:t>04 市场对标</a:t>
            </a:r>
            <a:endParaRPr lang="en-US" sz="1100"/>
          </a:p>
        </p:txBody>
      </p:sp>
      <p:sp>
        <p:nvSpPr>
          <p:cNvPr name="AutoShape 20" id="20"/>
          <p:cNvSpPr/>
          <p:nvPr/>
        </p:nvSpPr>
        <p:spPr>
          <a:xfrm rot="0" flipH="false" flipV="false">
            <a:off x="3556000" y="4127500"/>
            <a:ext cx="2413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锁定博世GSR 18V-50与得伟DCD777作为主要竞品，主打“高性价比+长续航”的差异化竞争策略。</a:t>
            </a:r>
            <a:endParaRPr lang="en-US" sz="1100"/>
          </a:p>
        </p:txBody>
      </p:sp>
      <p:sp>
        <p:nvSpPr>
          <p:cNvPr name="AutoShape 21" id="21"/>
          <p:cNvSpPr/>
          <p:nvPr/>
        </p:nvSpPr>
        <p:spPr>
          <a:xfrm rot="0" flipH="false" flipV="false">
            <a:off x="6413500" y="1524000"/>
            <a:ext cx="5207000" cy="3746500"/>
          </a:xfrm>
          <a:prstGeom prst="roundRect">
            <a:avLst>
              <a:gd name="adj" fmla="val 0"/>
            </a:avLst>
          </a:prstGeom>
          <a:solidFill>
            <a:srgbClr val="F3F4F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2" id="22"/>
          <p:cNvSpPr/>
          <p:nvPr/>
        </p:nvSpPr>
        <p:spPr>
          <a:xfrm rot="0" flipH="false" flipV="false">
            <a:off x="6604000" y="1714500"/>
            <a:ext cx="482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74151"/>
                </a:solidFill>
                <a:latin typeface="Noto Sans SC"/>
                <a:ea typeface="Noto Sans SC"/>
                <a:cs typeface="Noto Sans SC"/>
                <a:sym typeface="Noto Sans SC"/>
              </a:rPr>
              <a:t>产品核心结构概念示意</a:t>
            </a:r>
            <a:endParaRPr lang="en-US" sz="1100"/>
          </a:p>
        </p:txBody>
      </p:sp>
      <p:sp>
        <p:nvSpPr>
          <p:cNvPr name="AutoShape 23" id="23"/>
          <p:cNvSpPr/>
          <p:nvPr/>
        </p:nvSpPr>
        <p:spPr>
          <a:xfrm rot="0" flipH="false" flipV="false">
            <a:off x="8382000" y="4318000"/>
            <a:ext cx="1143000" cy="635000"/>
          </a:xfrm>
          <a:prstGeom prst="roundRect">
            <a:avLst>
              <a:gd name="adj" fmla="val 0"/>
            </a:avLst>
          </a:prstGeom>
          <a:solidFill>
            <a:srgbClr val="F97316">
              <a:alpha val="15000"/>
            </a:srgbClr>
          </a:solidFill>
          <a:ln w="25400" cmpd="sng" cap="flat">
            <a:solidFill>
              <a:srgbClr val="EA580C">
                <a:alpha val="100000"/>
              </a:srgbClr>
            </a:solid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8191500" y="3492500"/>
            <a:ext cx="1524000" cy="825500"/>
          </a:xfrm>
          <a:prstGeom prst="trapezoid">
            <a:avLst/>
          </a:prstGeom>
          <a:solidFill>
            <a:srgbClr val="D1D5DB">
              <a:alpha val="100000"/>
            </a:srgbClr>
          </a:solidFill>
          <a:ln w="25400" cmpd="sng" cap="flat">
            <a:solidFill>
              <a:srgbClr val="4B5563">
                <a:alpha val="100000"/>
              </a:srgbClr>
            </a:solidFill>
            <a:prstDash val="solid"/>
            <a:round/>
          </a:ln>
        </p:spPr>
        <p:txBody>
          <a:bodyPr anchor="ctr" rtlCol="false" vert="horz" wrap="square" lIns="63500" rIns="63500" tIns="63500" bIns="63500"/>
          <a:lstStyle/>
          <a:p>
            <a:pPr algn="ctr">
              <a:defRPr/>
            </a:pPr>
            <a:endParaRPr/>
          </a:p>
        </p:txBody>
      </p:sp>
      <p:sp>
        <p:nvSpPr>
          <p:cNvPr name="AutoShape 25" id="25"/>
          <p:cNvSpPr/>
          <p:nvPr/>
        </p:nvSpPr>
        <p:spPr>
          <a:xfrm rot="0" flipH="false" flipV="false">
            <a:off x="7112000" y="3175000"/>
            <a:ext cx="1778000" cy="635000"/>
          </a:xfrm>
          <a:prstGeom prst="roundRect">
            <a:avLst>
              <a:gd name="adj" fmla="val 0"/>
            </a:avLst>
          </a:prstGeom>
          <a:solidFill>
            <a:srgbClr val="D1D5DB">
              <a:alpha val="100000"/>
            </a:srgbClr>
          </a:solidFill>
          <a:ln w="25400" cmpd="sng" cap="flat">
            <a:solidFill>
              <a:srgbClr val="4B5563">
                <a:alpha val="100000"/>
              </a:srgbClr>
            </a:solidFill>
            <a:prstDash val="solid"/>
            <a:round/>
          </a:ln>
        </p:spPr>
        <p:txBody>
          <a:bodyPr anchor="ctr" rtlCol="false" vert="horz" wrap="square" lIns="63500" rIns="63500" tIns="63500" bIns="63500"/>
          <a:lstStyle/>
          <a:p>
            <a:pPr algn="ctr">
              <a:defRPr/>
            </a:pPr>
            <a:endParaRPr/>
          </a:p>
        </p:txBody>
      </p:sp>
      <p:sp>
        <p:nvSpPr>
          <p:cNvPr name="AutoShape 26" id="26"/>
          <p:cNvSpPr/>
          <p:nvPr/>
        </p:nvSpPr>
        <p:spPr>
          <a:xfrm rot="0" flipH="false" flipV="false">
            <a:off x="6604000" y="3175000"/>
            <a:ext cx="698500" cy="698500"/>
          </a:xfrm>
          <a:prstGeom prst="ellipse">
            <a:avLst/>
          </a:prstGeom>
          <a:solidFill>
            <a:srgbClr val="EA580C">
              <a:alpha val="90000"/>
            </a:srgbClr>
          </a:solidFill>
          <a:ln w="25400" cmpd="sng" cap="flat">
            <a:solidFill>
              <a:srgbClr val="374151">
                <a:alpha val="100000"/>
              </a:srgbClr>
            </a:solidFill>
            <a:prstDash val="solid"/>
            <a:round/>
          </a:ln>
        </p:spPr>
        <p:txBody>
          <a:bodyPr anchor="ctr" rtlCol="false" vert="horz" wrap="square" lIns="63500" rIns="63500" tIns="63500" bIns="63500"/>
          <a:lstStyle/>
          <a:p>
            <a:pPr algn="ctr">
              <a:defRPr/>
            </a:pPr>
            <a:endParaRPr/>
          </a:p>
        </p:txBody>
      </p:sp>
      <p:sp>
        <p:nvSpPr>
          <p:cNvPr name="AutoShape 27" id="27"/>
          <p:cNvSpPr/>
          <p:nvPr/>
        </p:nvSpPr>
        <p:spPr>
          <a:xfrm rot="0" flipH="false" flipV="false">
            <a:off x="6350000" y="3365500"/>
            <a:ext cx="444500" cy="317500"/>
          </a:xfrm>
          <a:prstGeom prst="roundRect">
            <a:avLst>
              <a:gd name="adj" fmla="val 0"/>
            </a:avLst>
          </a:prstGeom>
          <a:solidFill>
            <a:srgbClr val="9CA3AF">
              <a:alpha val="100000"/>
            </a:srgbClr>
          </a:solidFill>
          <a:ln w="25400" cmpd="sng" cap="flat">
            <a:solidFill>
              <a:srgbClr val="374151">
                <a:alpha val="100000"/>
              </a:srgbClr>
            </a:solidFill>
            <a:prstDash val="solid"/>
            <a:round/>
          </a:ln>
        </p:spPr>
        <p:txBody>
          <a:bodyPr anchor="ctr" rtlCol="false" vert="horz" wrap="square" lIns="63500" rIns="63500" tIns="63500" bIns="63500"/>
          <a:lstStyle/>
          <a:p>
            <a:pPr algn="ctr">
              <a:defRPr/>
            </a:pPr>
            <a:endParaRPr/>
          </a:p>
        </p:txBody>
      </p:sp>
      <p:sp>
        <p:nvSpPr>
          <p:cNvPr name="AutoShape 28" id="28"/>
          <p:cNvSpPr/>
          <p:nvPr/>
        </p:nvSpPr>
        <p:spPr>
          <a:xfrm rot="0" flipH="false" flipV="false">
            <a:off x="6540500" y="2603500"/>
            <a:ext cx="1524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EA580C"/>
                </a:solidFill>
                <a:latin typeface="Noto Sans SC"/>
                <a:ea typeface="Noto Sans SC"/>
                <a:cs typeface="Noto Sans SC"/>
                <a:sym typeface="Noto Sans SC"/>
              </a:rPr>
              <a:t>● 高效无刷电机</a:t>
            </a:r>
            <a:endParaRPr lang="en-US" sz="1100"/>
          </a:p>
        </p:txBody>
      </p:sp>
      <p:sp>
        <p:nvSpPr>
          <p:cNvPr name="AutoShape 29" id="29"/>
          <p:cNvSpPr/>
          <p:nvPr/>
        </p:nvSpPr>
        <p:spPr>
          <a:xfrm rot="0" flipH="false" flipV="false">
            <a:off x="9652000" y="4381500"/>
            <a:ext cx="1778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EA580C"/>
                </a:solidFill>
                <a:latin typeface="Noto Sans SC"/>
                <a:ea typeface="Noto Sans SC"/>
                <a:cs typeface="Noto Sans SC"/>
                <a:sym typeface="Noto Sans SC"/>
              </a:rPr>
              <a:t>● 5.0Ah 长续航包</a:t>
            </a:r>
            <a:endParaRPr lang="en-US" sz="1100"/>
          </a:p>
        </p:txBody>
      </p:sp>
      <p:sp>
        <p:nvSpPr>
          <p:cNvPr name="AutoShape 30" id="30"/>
          <p:cNvSpPr/>
          <p:nvPr/>
        </p:nvSpPr>
        <p:spPr>
          <a:xfrm rot="0" flipH="false" flipV="false">
            <a:off x="508000" y="5715000"/>
            <a:ext cx="11176000" cy="12700"/>
          </a:xfrm>
          <a:prstGeom prst="roundRect">
            <a:avLst>
              <a:gd name="adj" fmla="val 0"/>
            </a:avLst>
          </a:prstGeom>
          <a:solidFill>
            <a:srgbClr val="D1D5DB">
              <a:alpha val="5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1" id="31"/>
          <p:cNvSpPr/>
          <p:nvPr/>
        </p:nvSpPr>
        <p:spPr>
          <a:xfrm rot="0" flipH="false" flipV="false">
            <a:off x="508000" y="5905500"/>
            <a:ext cx="11176000" cy="635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400">
                <a:solidFill>
                  <a:srgbClr val="6B7280"/>
                </a:solidFill>
                <a:latin typeface="Noto Sans SC"/>
                <a:ea typeface="Noto Sans SC"/>
                <a:cs typeface="Noto Sans SC"/>
                <a:sym typeface="Noto Sans SC"/>
              </a:rPr>
              <a:t>本案例将完整演示基于QFD（质量功能展开）的四阶段瀑布式展开流程，从用户声音(Voice of Customer)转化为工程特性，最终落地到工艺与质量控制。</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0" y="-1270000"/>
            <a:ext cx="3810000" cy="3810000"/>
          </a:xfrm>
          <a:prstGeom prst="ellipse">
            <a:avLst/>
          </a:prstGeom>
          <a:solidFill>
            <a:srgbClr val="E67E22">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80000"/>
            <a:ext cx="2540000" cy="2540000"/>
          </a:xfrm>
          <a:prstGeom prst="ellipse">
            <a:avLst/>
          </a:prstGeom>
          <a:solidFill>
            <a:srgbClr val="3498DB">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0" y="381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2C3E50"/>
                </a:solidFill>
                <a:latin typeface="Noto Sans SC"/>
                <a:ea typeface="Noto Sans SC"/>
                <a:cs typeface="Noto Sans SC"/>
                <a:sym typeface="Noto Sans SC"/>
              </a:rPr>
              <a:t>QFD四阶段瀑布展开模型</a:t>
            </a:r>
            <a:endParaRPr lang="en-US" sz="1100"/>
          </a:p>
        </p:txBody>
      </p:sp>
      <p:sp>
        <p:nvSpPr>
          <p:cNvPr name="AutoShape 5" id="5"/>
          <p:cNvSpPr/>
          <p:nvPr/>
        </p:nvSpPr>
        <p:spPr>
          <a:xfrm rot="0" flipH="false" flipV="false">
            <a:off x="508000" y="1270000"/>
            <a:ext cx="11176000" cy="508000"/>
          </a:xfrm>
          <a:prstGeom prst="roundRect">
            <a:avLst>
              <a:gd name="adj" fmla="val 0"/>
            </a:avLst>
          </a:prstGeom>
          <a:solidFill>
            <a:srgbClr val="E67E22">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508000" y="1346200"/>
            <a:ext cx="11176000" cy="508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600">
                <a:solidFill>
                  <a:srgbClr val="D35400"/>
                </a:solidFill>
                <a:latin typeface="Noto Sans SC"/>
                <a:ea typeface="Noto Sans SC"/>
                <a:cs typeface="Noto Sans SC"/>
                <a:sym typeface="Noto Sans SC"/>
              </a:rPr>
              <a:t>🚀 核心逻辑：客户声音（VOC）一路穿透，层层展开直达车间现场，确保需求零衰减</a:t>
            </a:r>
            <a:endParaRPr lang="en-US" sz="1100"/>
          </a:p>
        </p:txBody>
      </p:sp>
      <p:sp>
        <p:nvSpPr>
          <p:cNvPr name="AutoShape 7" id="7"/>
          <p:cNvSpPr/>
          <p:nvPr/>
        </p:nvSpPr>
        <p:spPr>
          <a:xfrm rot="0" flipH="false" flipV="false">
            <a:off x="508000" y="2159000"/>
            <a:ext cx="2667000" cy="3175000"/>
          </a:xfrm>
          <a:prstGeom prst="roundRect">
            <a:avLst>
              <a:gd name="adj" fmla="val 0"/>
            </a:avLst>
          </a:prstGeom>
          <a:solidFill>
            <a:srgbClr val="3498DB">
              <a:alpha val="8000"/>
            </a:srgbClr>
          </a:solidFill>
          <a:ln w="12700" cmpd="sng" cap="flat">
            <a:solidFill>
              <a:srgbClr val="3498DB">
                <a:alpha val="30000"/>
              </a:srgbClr>
            </a:solid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508000" y="2159000"/>
            <a:ext cx="2667000" cy="76200"/>
          </a:xfrm>
          <a:prstGeom prst="roundRect">
            <a:avLst>
              <a:gd name="adj" fmla="val 0"/>
            </a:avLst>
          </a:prstGeom>
          <a:solidFill>
            <a:srgbClr val="3498DB">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98500" y="2413000"/>
            <a:ext cx="355600" cy="355600"/>
          </a:xfrm>
          <a:prstGeom prst="rect">
            <a:avLst/>
          </a:prstGeom>
        </p:spPr>
      </p:pic>
      <p:sp>
        <p:nvSpPr>
          <p:cNvPr name="AutoShape 10" id="10"/>
          <p:cNvSpPr/>
          <p:nvPr/>
        </p:nvSpPr>
        <p:spPr>
          <a:xfrm rot="0" flipH="false" flipV="false">
            <a:off x="1143000" y="2413000"/>
            <a:ext cx="1905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C3E50"/>
                </a:solidFill>
                <a:latin typeface="Noto Sans SC"/>
                <a:ea typeface="Noto Sans SC"/>
                <a:cs typeface="Noto Sans SC"/>
                <a:sym typeface="Noto Sans SC"/>
              </a:rPr>
              <a:t>01 产品规划矩阵</a:t>
            </a:r>
            <a:endParaRPr lang="en-US" sz="1100"/>
          </a:p>
        </p:txBody>
      </p:sp>
      <p:cxnSp>
        <p:nvCxnSpPr>
          <p:cNvPr name="Connector 11" id="11"/>
          <p:cNvCxnSpPr/>
          <p:nvPr/>
        </p:nvCxnSpPr>
        <p:spPr>
          <a:xfrm rot="-19098" flipH="false" flipV="false">
            <a:off x="698518" y="2914650"/>
            <a:ext cx="2286000" cy="12700"/>
          </a:xfrm>
          <a:prstGeom prst="straightConnector1">
            <a:avLst/>
          </a:prstGeom>
          <a:solidFill>
            <a:srgbClr val="DEE0E3">
              <a:alpha val="100000"/>
            </a:srgbClr>
          </a:solidFill>
          <a:ln w="12700" cmpd="sng" cap="flat">
            <a:solidFill>
              <a:srgbClr val="3498DB">
                <a:alpha val="20000"/>
              </a:srgbClr>
            </a:solidFill>
            <a:prstDash val="solid"/>
            <a:round/>
            <a:headEnd type="none" w="med" len="med"/>
            <a:tailEnd type="none" w="med" len="med"/>
          </a:ln>
        </p:spPr>
      </p:cxnSp>
      <p:sp>
        <p:nvSpPr>
          <p:cNvPr name="AutoShape 12" id="12"/>
          <p:cNvSpPr/>
          <p:nvPr/>
        </p:nvSpPr>
        <p:spPr>
          <a:xfrm rot="0" flipH="false" flipV="false">
            <a:off x="698500" y="3111500"/>
            <a:ext cx="2286000" cy="889000"/>
          </a:xfrm>
          <a:prstGeom prst="roundRect">
            <a:avLst>
              <a:gd name="adj" fmla="val 0"/>
            </a:avLst>
          </a:prstGeom>
          <a:solidFill>
            <a:srgbClr val="3498DB">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762000" y="31750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2980B9"/>
                </a:solidFill>
                <a:latin typeface="Noto Sans SC"/>
                <a:ea typeface="Noto Sans SC"/>
                <a:cs typeface="Noto Sans SC"/>
                <a:sym typeface="Noto Sans SC"/>
              </a:rPr>
              <a:t>🔽 输入：客户需求(VOC)</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市场调研、用户痛点、竞品分析、需求权重排序</a:t>
            </a:r>
          </a:p>
        </p:txBody>
      </p:sp>
      <p:sp>
        <p:nvSpPr>
          <p:cNvPr name="AutoShape 14" id="14"/>
          <p:cNvSpPr/>
          <p:nvPr/>
        </p:nvSpPr>
        <p:spPr>
          <a:xfrm rot="0" flipH="false" flipV="false">
            <a:off x="698500" y="4191000"/>
            <a:ext cx="2286000" cy="889000"/>
          </a:xfrm>
          <a:prstGeom prst="roundRect">
            <a:avLst>
              <a:gd name="adj" fmla="val 0"/>
            </a:avLst>
          </a:prstGeom>
          <a:solidFill>
            <a:srgbClr val="E67E22">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5" id="15"/>
          <p:cNvSpPr/>
          <p:nvPr/>
        </p:nvSpPr>
        <p:spPr>
          <a:xfrm rot="0" flipH="false" flipV="false">
            <a:off x="762000" y="42545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D35400"/>
                </a:solidFill>
                <a:latin typeface="Noto Sans SC"/>
                <a:ea typeface="Noto Sans SC"/>
                <a:cs typeface="Noto Sans SC"/>
                <a:sym typeface="Noto Sans SC"/>
              </a:rPr>
              <a:t>🔼 输出：产品设计特性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关键质量特性(CTQ)、功能规格、技术指标要求</a:t>
            </a:r>
          </a:p>
        </p:txBody>
      </p:sp>
      <p:pic>
        <p:nvPicPr>
          <p:cNvPr name="Picture 16" id="1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3200400" y="3594100"/>
            <a:ext cx="304800" cy="304800"/>
          </a:xfrm>
          <a:prstGeom prst="rect">
            <a:avLst/>
          </a:prstGeom>
        </p:spPr>
      </p:pic>
      <p:sp>
        <p:nvSpPr>
          <p:cNvPr name="AutoShape 17" id="17"/>
          <p:cNvSpPr/>
          <p:nvPr/>
        </p:nvSpPr>
        <p:spPr>
          <a:xfrm rot="0" flipH="false" flipV="false">
            <a:off x="3429000" y="2159000"/>
            <a:ext cx="2667000" cy="3175000"/>
          </a:xfrm>
          <a:prstGeom prst="roundRect">
            <a:avLst>
              <a:gd name="adj" fmla="val 0"/>
            </a:avLst>
          </a:prstGeom>
          <a:solidFill>
            <a:srgbClr val="2ECC71">
              <a:alpha val="8000"/>
            </a:srgbClr>
          </a:solidFill>
          <a:ln w="12700" cmpd="sng" cap="flat">
            <a:solidFill>
              <a:srgbClr val="2ECC71">
                <a:alpha val="30000"/>
              </a:srgbClr>
            </a:solidFill>
            <a:prstDash val="solid"/>
            <a:round/>
          </a:ln>
        </p:spPr>
        <p:txBody>
          <a:bodyPr anchor="ctr" rtlCol="false" vert="horz" wrap="square" lIns="63500" rIns="63500" tIns="63500" bIns="63500"/>
          <a:lstStyle/>
          <a:p>
            <a:pPr algn="ctr">
              <a:defRPr/>
            </a:pPr>
            <a:endParaRPr/>
          </a:p>
        </p:txBody>
      </p:sp>
      <p:sp>
        <p:nvSpPr>
          <p:cNvPr name="AutoShape 18" id="18"/>
          <p:cNvSpPr/>
          <p:nvPr/>
        </p:nvSpPr>
        <p:spPr>
          <a:xfrm rot="0" flipH="false" flipV="false">
            <a:off x="3429000" y="2159000"/>
            <a:ext cx="2667000" cy="76200"/>
          </a:xfrm>
          <a:prstGeom prst="roundRect">
            <a:avLst>
              <a:gd name="adj" fmla="val 0"/>
            </a:avLst>
          </a:prstGeom>
          <a:solidFill>
            <a:srgbClr val="2ECC7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9" id="19"/>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3619500" y="2413000"/>
            <a:ext cx="355600" cy="355600"/>
          </a:xfrm>
          <a:prstGeom prst="rect">
            <a:avLst/>
          </a:prstGeom>
        </p:spPr>
      </p:pic>
      <p:sp>
        <p:nvSpPr>
          <p:cNvPr name="AutoShape 20" id="20"/>
          <p:cNvSpPr/>
          <p:nvPr/>
        </p:nvSpPr>
        <p:spPr>
          <a:xfrm rot="0" flipH="false" flipV="false">
            <a:off x="4064000" y="2413000"/>
            <a:ext cx="1905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C3E50"/>
                </a:solidFill>
                <a:latin typeface="Noto Sans SC"/>
                <a:ea typeface="Noto Sans SC"/>
                <a:cs typeface="Noto Sans SC"/>
                <a:sym typeface="Noto Sans SC"/>
              </a:rPr>
              <a:t>02 零件展开矩阵</a:t>
            </a:r>
            <a:endParaRPr lang="en-US" sz="1100"/>
          </a:p>
        </p:txBody>
      </p:sp>
      <p:cxnSp>
        <p:nvCxnSpPr>
          <p:cNvPr name="Connector 21" id="21"/>
          <p:cNvCxnSpPr/>
          <p:nvPr/>
        </p:nvCxnSpPr>
        <p:spPr>
          <a:xfrm rot="-19098" flipH="false" flipV="false">
            <a:off x="3619518" y="2914650"/>
            <a:ext cx="2286000" cy="12700"/>
          </a:xfrm>
          <a:prstGeom prst="straightConnector1">
            <a:avLst/>
          </a:prstGeom>
          <a:solidFill>
            <a:srgbClr val="DEE0E3">
              <a:alpha val="100000"/>
            </a:srgbClr>
          </a:solidFill>
          <a:ln w="12700" cmpd="sng" cap="flat">
            <a:solidFill>
              <a:srgbClr val="2ECC71">
                <a:alpha val="20000"/>
              </a:srgbClr>
            </a:solidFill>
            <a:prstDash val="solid"/>
            <a:round/>
            <a:headEnd type="none" w="med" len="med"/>
            <a:tailEnd type="none" w="med" len="med"/>
          </a:ln>
        </p:spPr>
      </p:cxnSp>
      <p:sp>
        <p:nvSpPr>
          <p:cNvPr name="AutoShape 22" id="22"/>
          <p:cNvSpPr/>
          <p:nvPr/>
        </p:nvSpPr>
        <p:spPr>
          <a:xfrm rot="0" flipH="false" flipV="false">
            <a:off x="3619500" y="3111500"/>
            <a:ext cx="2286000" cy="889000"/>
          </a:xfrm>
          <a:prstGeom prst="roundRect">
            <a:avLst>
              <a:gd name="adj" fmla="val 0"/>
            </a:avLst>
          </a:prstGeom>
          <a:solidFill>
            <a:srgbClr val="2ECC71">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3683000" y="31750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27AE60"/>
                </a:solidFill>
                <a:latin typeface="Noto Sans SC"/>
                <a:ea typeface="Noto Sans SC"/>
                <a:cs typeface="Noto Sans SC"/>
                <a:sym typeface="Noto Sans SC"/>
              </a:rPr>
              <a:t>🔽 输入：关键产品特性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上阶输出的CTQ、系统级功能要求、性能指标</a:t>
            </a:r>
          </a:p>
        </p:txBody>
      </p:sp>
      <p:sp>
        <p:nvSpPr>
          <p:cNvPr name="AutoShape 24" id="24"/>
          <p:cNvSpPr/>
          <p:nvPr/>
        </p:nvSpPr>
        <p:spPr>
          <a:xfrm rot="0" flipH="false" flipV="false">
            <a:off x="3619500" y="4191000"/>
            <a:ext cx="2286000" cy="889000"/>
          </a:xfrm>
          <a:prstGeom prst="roundRect">
            <a:avLst>
              <a:gd name="adj" fmla="val 0"/>
            </a:avLst>
          </a:prstGeom>
          <a:solidFill>
            <a:srgbClr val="E67E22">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5" id="25"/>
          <p:cNvSpPr/>
          <p:nvPr/>
        </p:nvSpPr>
        <p:spPr>
          <a:xfrm rot="0" flipH="false" flipV="false">
            <a:off x="3683000" y="42545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D35400"/>
                </a:solidFill>
                <a:latin typeface="Noto Sans SC"/>
                <a:ea typeface="Noto Sans SC"/>
                <a:cs typeface="Noto Sans SC"/>
                <a:sym typeface="Noto Sans SC"/>
              </a:rPr>
              <a:t>🔼 输出：关键零件特性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零部件结构参数、材料规格、尺寸公差要求</a:t>
            </a:r>
          </a:p>
        </p:txBody>
      </p:sp>
      <p:pic>
        <p:nvPicPr>
          <p:cNvPr name="Picture 26" id="2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6121400" y="3594100"/>
            <a:ext cx="304800" cy="304800"/>
          </a:xfrm>
          <a:prstGeom prst="rect">
            <a:avLst/>
          </a:prstGeom>
        </p:spPr>
      </p:pic>
      <p:sp>
        <p:nvSpPr>
          <p:cNvPr name="AutoShape 27" id="27"/>
          <p:cNvSpPr/>
          <p:nvPr/>
        </p:nvSpPr>
        <p:spPr>
          <a:xfrm rot="0" flipH="false" flipV="false">
            <a:off x="6350000" y="2159000"/>
            <a:ext cx="2667000" cy="3175000"/>
          </a:xfrm>
          <a:prstGeom prst="roundRect">
            <a:avLst>
              <a:gd name="adj" fmla="val 0"/>
            </a:avLst>
          </a:prstGeom>
          <a:solidFill>
            <a:srgbClr val="9B59B6">
              <a:alpha val="8000"/>
            </a:srgbClr>
          </a:solidFill>
          <a:ln w="12700" cmpd="sng" cap="flat">
            <a:solidFill>
              <a:srgbClr val="9B59B6">
                <a:alpha val="30000"/>
              </a:srgbClr>
            </a:solidFill>
            <a:prstDash val="solid"/>
            <a:round/>
          </a:ln>
        </p:spPr>
        <p:txBody>
          <a:bodyPr anchor="ctr" rtlCol="false" vert="horz" wrap="square" lIns="63500" rIns="63500" tIns="63500" bIns="63500"/>
          <a:lstStyle/>
          <a:p>
            <a:pPr algn="ctr">
              <a:defRPr/>
            </a:pPr>
            <a:endParaRPr/>
          </a:p>
        </p:txBody>
      </p:sp>
      <p:sp>
        <p:nvSpPr>
          <p:cNvPr name="AutoShape 28" id="28"/>
          <p:cNvSpPr/>
          <p:nvPr/>
        </p:nvSpPr>
        <p:spPr>
          <a:xfrm rot="0" flipH="false" flipV="false">
            <a:off x="6350000" y="2159000"/>
            <a:ext cx="2667000" cy="76200"/>
          </a:xfrm>
          <a:prstGeom prst="roundRect">
            <a:avLst>
              <a:gd name="adj" fmla="val 0"/>
            </a:avLst>
          </a:prstGeom>
          <a:solidFill>
            <a:srgbClr val="9B59B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9" id="2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6540500" y="2413000"/>
            <a:ext cx="355600" cy="355600"/>
          </a:xfrm>
          <a:prstGeom prst="rect">
            <a:avLst/>
          </a:prstGeom>
        </p:spPr>
      </p:pic>
      <p:sp>
        <p:nvSpPr>
          <p:cNvPr name="AutoShape 30" id="30"/>
          <p:cNvSpPr/>
          <p:nvPr/>
        </p:nvSpPr>
        <p:spPr>
          <a:xfrm rot="0" flipH="false" flipV="false">
            <a:off x="6985000" y="2413000"/>
            <a:ext cx="1905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C3E50"/>
                </a:solidFill>
                <a:latin typeface="Noto Sans SC"/>
                <a:ea typeface="Noto Sans SC"/>
                <a:cs typeface="Noto Sans SC"/>
                <a:sym typeface="Noto Sans SC"/>
              </a:rPr>
              <a:t>03 工艺规划矩阵</a:t>
            </a:r>
            <a:endParaRPr lang="en-US" sz="1100"/>
          </a:p>
        </p:txBody>
      </p:sp>
      <p:cxnSp>
        <p:nvCxnSpPr>
          <p:cNvPr name="Connector 31" id="31"/>
          <p:cNvCxnSpPr/>
          <p:nvPr/>
        </p:nvCxnSpPr>
        <p:spPr>
          <a:xfrm rot="-19098" flipH="false" flipV="false">
            <a:off x="6540518" y="2914650"/>
            <a:ext cx="2286000" cy="12700"/>
          </a:xfrm>
          <a:prstGeom prst="straightConnector1">
            <a:avLst/>
          </a:prstGeom>
          <a:solidFill>
            <a:srgbClr val="DEE0E3">
              <a:alpha val="100000"/>
            </a:srgbClr>
          </a:solidFill>
          <a:ln w="12700" cmpd="sng" cap="flat">
            <a:solidFill>
              <a:srgbClr val="9B59B6">
                <a:alpha val="20000"/>
              </a:srgbClr>
            </a:solidFill>
            <a:prstDash val="solid"/>
            <a:round/>
            <a:headEnd type="none" w="med" len="med"/>
            <a:tailEnd type="none" w="med" len="med"/>
          </a:ln>
        </p:spPr>
      </p:cxnSp>
      <p:sp>
        <p:nvSpPr>
          <p:cNvPr name="AutoShape 32" id="32"/>
          <p:cNvSpPr/>
          <p:nvPr/>
        </p:nvSpPr>
        <p:spPr>
          <a:xfrm rot="0" flipH="false" flipV="false">
            <a:off x="6540500" y="3111500"/>
            <a:ext cx="2286000" cy="889000"/>
          </a:xfrm>
          <a:prstGeom prst="roundRect">
            <a:avLst>
              <a:gd name="adj" fmla="val 0"/>
            </a:avLst>
          </a:prstGeom>
          <a:solidFill>
            <a:srgbClr val="9B59B6">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3" id="33"/>
          <p:cNvSpPr/>
          <p:nvPr/>
        </p:nvSpPr>
        <p:spPr>
          <a:xfrm rot="0" flipH="false" flipV="false">
            <a:off x="6604000" y="31750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8E44AD"/>
                </a:solidFill>
                <a:latin typeface="Noto Sans SC"/>
                <a:ea typeface="Noto Sans SC"/>
                <a:cs typeface="Noto Sans SC"/>
                <a:sym typeface="Noto Sans SC"/>
              </a:rPr>
              <a:t>🔽 输入：关键零件特性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零件尺寸、材料属性、装配精度等硬性指标</a:t>
            </a:r>
          </a:p>
        </p:txBody>
      </p:sp>
      <p:sp>
        <p:nvSpPr>
          <p:cNvPr name="AutoShape 34" id="34"/>
          <p:cNvSpPr/>
          <p:nvPr/>
        </p:nvSpPr>
        <p:spPr>
          <a:xfrm rot="0" flipH="false" flipV="false">
            <a:off x="6540500" y="4191000"/>
            <a:ext cx="2286000" cy="889000"/>
          </a:xfrm>
          <a:prstGeom prst="roundRect">
            <a:avLst>
              <a:gd name="adj" fmla="val 0"/>
            </a:avLst>
          </a:prstGeom>
          <a:solidFill>
            <a:srgbClr val="E67E22">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5" id="35"/>
          <p:cNvSpPr/>
          <p:nvPr/>
        </p:nvSpPr>
        <p:spPr>
          <a:xfrm rot="0" flipH="false" flipV="false">
            <a:off x="6604000" y="42545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D35400"/>
                </a:solidFill>
                <a:latin typeface="Noto Sans SC"/>
                <a:ea typeface="Noto Sans SC"/>
                <a:cs typeface="Noto Sans SC"/>
                <a:sym typeface="Noto Sans SC"/>
              </a:rPr>
              <a:t>🔼 输出：关键工艺参数</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加工温度、压力、时间、工装夹具技术要求</a:t>
            </a:r>
          </a:p>
        </p:txBody>
      </p:sp>
      <p:pic>
        <p:nvPicPr>
          <p:cNvPr name="Picture 36" id="3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9042400" y="3594100"/>
            <a:ext cx="304800" cy="304800"/>
          </a:xfrm>
          <a:prstGeom prst="rect">
            <a:avLst/>
          </a:prstGeom>
        </p:spPr>
      </p:pic>
      <p:sp>
        <p:nvSpPr>
          <p:cNvPr name="AutoShape 37" id="37"/>
          <p:cNvSpPr/>
          <p:nvPr/>
        </p:nvSpPr>
        <p:spPr>
          <a:xfrm rot="0" flipH="false" flipV="false">
            <a:off x="9271000" y="2159000"/>
            <a:ext cx="2667000" cy="3175000"/>
          </a:xfrm>
          <a:prstGeom prst="roundRect">
            <a:avLst>
              <a:gd name="adj" fmla="val 0"/>
            </a:avLst>
          </a:prstGeom>
          <a:solidFill>
            <a:srgbClr val="F39C12">
              <a:alpha val="8000"/>
            </a:srgbClr>
          </a:solidFill>
          <a:ln w="12700" cmpd="sng" cap="flat">
            <a:solidFill>
              <a:srgbClr val="F39C12">
                <a:alpha val="30000"/>
              </a:srgbClr>
            </a:solidFill>
            <a:prstDash val="solid"/>
            <a:round/>
          </a:ln>
        </p:spPr>
        <p:txBody>
          <a:bodyPr anchor="ctr" rtlCol="false" vert="horz" wrap="square" lIns="63500" rIns="63500" tIns="63500" bIns="63500"/>
          <a:lstStyle/>
          <a:p>
            <a:pPr algn="ctr">
              <a:defRPr/>
            </a:pPr>
            <a:endParaRPr/>
          </a:p>
        </p:txBody>
      </p:sp>
      <p:sp>
        <p:nvSpPr>
          <p:cNvPr name="AutoShape 38" id="38"/>
          <p:cNvSpPr/>
          <p:nvPr/>
        </p:nvSpPr>
        <p:spPr>
          <a:xfrm rot="0" flipH="false" flipV="false">
            <a:off x="9271000" y="2159000"/>
            <a:ext cx="2667000" cy="76200"/>
          </a:xfrm>
          <a:prstGeom prst="roundRect">
            <a:avLst>
              <a:gd name="adj" fmla="val 0"/>
            </a:avLst>
          </a:prstGeom>
          <a:solidFill>
            <a:srgbClr val="F39C12">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9" id="3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0" flipH="false" flipV="false">
            <a:off x="9461500" y="2413000"/>
            <a:ext cx="355600" cy="355600"/>
          </a:xfrm>
          <a:prstGeom prst="rect">
            <a:avLst/>
          </a:prstGeom>
        </p:spPr>
      </p:pic>
      <p:sp>
        <p:nvSpPr>
          <p:cNvPr name="AutoShape 40" id="40"/>
          <p:cNvSpPr/>
          <p:nvPr/>
        </p:nvSpPr>
        <p:spPr>
          <a:xfrm rot="0" flipH="false" flipV="false">
            <a:off x="9906000" y="2413000"/>
            <a:ext cx="1905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C3E50"/>
                </a:solidFill>
                <a:latin typeface="Noto Sans SC"/>
                <a:ea typeface="Noto Sans SC"/>
                <a:cs typeface="Noto Sans SC"/>
                <a:sym typeface="Noto Sans SC"/>
              </a:rPr>
              <a:t>04 生产控制矩阵</a:t>
            </a:r>
            <a:endParaRPr lang="en-US" sz="1100"/>
          </a:p>
        </p:txBody>
      </p:sp>
      <p:cxnSp>
        <p:nvCxnSpPr>
          <p:cNvPr name="Connector 41" id="41"/>
          <p:cNvCxnSpPr/>
          <p:nvPr/>
        </p:nvCxnSpPr>
        <p:spPr>
          <a:xfrm rot="-19098" flipH="false" flipV="false">
            <a:off x="9461518" y="2914650"/>
            <a:ext cx="2286000" cy="12700"/>
          </a:xfrm>
          <a:prstGeom prst="straightConnector1">
            <a:avLst/>
          </a:prstGeom>
          <a:solidFill>
            <a:srgbClr val="DEE0E3">
              <a:alpha val="100000"/>
            </a:srgbClr>
          </a:solidFill>
          <a:ln w="12700" cmpd="sng" cap="flat">
            <a:solidFill>
              <a:srgbClr val="F39C12">
                <a:alpha val="20000"/>
              </a:srgbClr>
            </a:solidFill>
            <a:prstDash val="solid"/>
            <a:round/>
            <a:headEnd type="none" w="med" len="med"/>
            <a:tailEnd type="none" w="med" len="med"/>
          </a:ln>
        </p:spPr>
      </p:cxnSp>
      <p:sp>
        <p:nvSpPr>
          <p:cNvPr name="AutoShape 42" id="42"/>
          <p:cNvSpPr/>
          <p:nvPr/>
        </p:nvSpPr>
        <p:spPr>
          <a:xfrm rot="0" flipH="false" flipV="false">
            <a:off x="9461500" y="3111500"/>
            <a:ext cx="2286000" cy="889000"/>
          </a:xfrm>
          <a:prstGeom prst="roundRect">
            <a:avLst>
              <a:gd name="adj" fmla="val 0"/>
            </a:avLst>
          </a:prstGeom>
          <a:solidFill>
            <a:srgbClr val="F39C12">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3" id="43"/>
          <p:cNvSpPr/>
          <p:nvPr/>
        </p:nvSpPr>
        <p:spPr>
          <a:xfrm rot="0" flipH="false" flipV="false">
            <a:off x="9525000" y="31750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D35400"/>
                </a:solidFill>
                <a:latin typeface="Noto Sans SC"/>
                <a:ea typeface="Noto Sans SC"/>
                <a:cs typeface="Noto Sans SC"/>
                <a:sym typeface="Noto Sans SC"/>
              </a:rPr>
              <a:t>🔽 输入：关键工艺参数</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上阶输出的工艺变量、过程控制关键点</a:t>
            </a:r>
          </a:p>
        </p:txBody>
      </p:sp>
      <p:sp>
        <p:nvSpPr>
          <p:cNvPr name="AutoShape 44" id="44"/>
          <p:cNvSpPr/>
          <p:nvPr/>
        </p:nvSpPr>
        <p:spPr>
          <a:xfrm rot="0" flipH="false" flipV="false">
            <a:off x="9461500" y="4191000"/>
            <a:ext cx="2286000" cy="889000"/>
          </a:xfrm>
          <a:prstGeom prst="roundRect">
            <a:avLst>
              <a:gd name="adj" fmla="val 0"/>
            </a:avLst>
          </a:prstGeom>
          <a:solidFill>
            <a:srgbClr val="27AE60">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5" id="45"/>
          <p:cNvSpPr/>
          <p:nvPr/>
        </p:nvSpPr>
        <p:spPr>
          <a:xfrm rot="0" flipH="false" flipV="false">
            <a:off x="9525000" y="4254500"/>
            <a:ext cx="2159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300">
                <a:solidFill>
                  <a:srgbClr val="27AE60"/>
                </a:solidFill>
                <a:latin typeface="Noto Sans SC"/>
                <a:ea typeface="Noto Sans SC"/>
                <a:cs typeface="Noto Sans SC"/>
                <a:sym typeface="Noto Sans SC"/>
              </a:rPr>
              <a:t>🔼 输出：控制与检验</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0000"/>
              </a:lnSpc>
            </a:pPr>
            <a:r>
              <a:rPr lang="en-US" b="false" i="false" strike="noStrike" u="none" sz="1200">
                <a:solidFill>
                  <a:srgbClr val="5A646E"/>
                </a:solidFill>
                <a:latin typeface="Noto Sans SC"/>
                <a:ea typeface="Noto Sans SC"/>
                <a:cs typeface="Noto Sans SC"/>
                <a:sym typeface="Noto Sans SC"/>
              </a:rPr>
              <a:t>作业指导书(SOP)、检验标准(IPQC)、设备点检表</a:t>
            </a:r>
          </a:p>
        </p:txBody>
      </p:sp>
      <p:sp>
        <p:nvSpPr>
          <p:cNvPr name="AutoShape 46" id="46"/>
          <p:cNvSpPr/>
          <p:nvPr/>
        </p:nvSpPr>
        <p:spPr>
          <a:xfrm rot="0" flipH="false" flipV="false">
            <a:off x="381000" y="5651500"/>
            <a:ext cx="11430000" cy="762000"/>
          </a:xfrm>
          <a:prstGeom prst="roundRect">
            <a:avLst>
              <a:gd name="adj" fmla="val 0"/>
            </a:avLst>
          </a:prstGeom>
          <a:solidFill>
            <a:srgbClr val="2C3E5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7" id="47"/>
          <p:cNvSpPr/>
          <p:nvPr/>
        </p:nvSpPr>
        <p:spPr>
          <a:xfrm rot="0" flipH="false" flipV="false">
            <a:off x="508000" y="5816600"/>
            <a:ext cx="11176000" cy="635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08333"/>
              </a:lnSpc>
              <a:defRPr/>
            </a:pPr>
            <a:r>
              <a:rPr lang="en-US" b="true" i="false" strike="noStrike" u="none" sz="1400">
                <a:solidFill>
                  <a:srgbClr val="FFFFFF"/>
                </a:solidFill>
                <a:latin typeface="Noto Sans SC"/>
                <a:ea typeface="Noto Sans SC"/>
                <a:cs typeface="Noto Sans SC"/>
                <a:sym typeface="Noto Sans SC"/>
              </a:rPr>
              <a:t>💡 瀑布效应法则：每一层矩阵的输出，即为下一层矩阵的输入，形成闭环。这一机制确保了从“客户呼声”到“车间制造”的信息传递不失真、不遗漏。</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8F9FA">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F59E0B">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4A90E2">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212529"/>
                </a:solidFill>
                <a:latin typeface="Noto Sans SC"/>
                <a:ea typeface="Noto Sans SC"/>
                <a:cs typeface="Noto Sans SC"/>
                <a:sym typeface="Noto Sans SC"/>
              </a:rPr>
              <a:t>第一阶段·产品规划 — 客户需求VOC（左墙）</a:t>
            </a:r>
            <a:endParaRPr lang="en-US" sz="1100"/>
          </a:p>
        </p:txBody>
      </p:sp>
      <p:sp>
        <p:nvSpPr>
          <p:cNvPr name="AutoShape 5" id="5"/>
          <p:cNvSpPr/>
          <p:nvPr/>
        </p:nvSpPr>
        <p:spPr>
          <a:xfrm rot="0" flipH="false" flipV="false">
            <a:off x="508000" y="1651000"/>
            <a:ext cx="3556000" cy="3937000"/>
          </a:xfrm>
          <a:prstGeom prst="roundRect">
            <a:avLst>
              <a:gd name="adj" fmla="val 0"/>
            </a:avLst>
          </a:prstGeom>
          <a:solidFill>
            <a:srgbClr val="FFFFFF">
              <a:alpha val="100000"/>
            </a:srgbClr>
          </a:solidFill>
          <a:ln w="12700" cmpd="sng" cap="flat">
            <a:solidFill>
              <a:srgbClr val="DEE2E6">
                <a:alpha val="10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508000" y="1651000"/>
            <a:ext cx="3556000" cy="76200"/>
          </a:xfrm>
          <a:prstGeom prst="roundRect">
            <a:avLst>
              <a:gd name="adj" fmla="val 0"/>
            </a:avLst>
          </a:prstGeom>
          <a:solidFill>
            <a:srgbClr val="4A90E2">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762000" y="2032000"/>
            <a:ext cx="304800" cy="304800"/>
          </a:xfrm>
          <a:prstGeom prst="rect">
            <a:avLst/>
          </a:prstGeom>
        </p:spPr>
      </p:pic>
      <p:sp>
        <p:nvSpPr>
          <p:cNvPr name="AutoShape 8" id="8"/>
          <p:cNvSpPr/>
          <p:nvPr/>
        </p:nvSpPr>
        <p:spPr>
          <a:xfrm rot="0" flipH="false" flipV="false">
            <a:off x="1193800" y="2006600"/>
            <a:ext cx="2667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43A40"/>
                </a:solidFill>
                <a:latin typeface="Noto Sans SC"/>
                <a:ea typeface="Noto Sans SC"/>
                <a:cs typeface="Noto Sans SC"/>
                <a:sym typeface="Noto Sans SC"/>
              </a:rPr>
              <a:t>01 动力性能类</a:t>
            </a:r>
            <a:endParaRPr lang="en-US" sz="1100"/>
          </a:p>
        </p:txBody>
      </p:sp>
      <p:cxnSp>
        <p:nvCxnSpPr>
          <p:cNvPr name="Connector 9" id="9"/>
          <p:cNvCxnSpPr/>
          <p:nvPr/>
        </p:nvCxnSpPr>
        <p:spPr>
          <a:xfrm rot="-14323" flipH="false" flipV="false">
            <a:off x="762013" y="2597150"/>
            <a:ext cx="3048000" cy="12700"/>
          </a:xfrm>
          <a:prstGeom prst="straightConnector1">
            <a:avLst/>
          </a:prstGeom>
          <a:solidFill>
            <a:srgbClr val="DEE0E3">
              <a:alpha val="100000"/>
            </a:srgbClr>
          </a:solidFill>
          <a:ln w="12700" cmpd="sng" cap="flat">
            <a:solidFill>
              <a:srgbClr val="E9ECEF">
                <a:alpha val="100000"/>
              </a:srgbClr>
            </a:solidFill>
            <a:prstDash val="solid"/>
            <a:round/>
            <a:headEnd type="none" w="med" len="med"/>
            <a:tailEnd type="none" w="med" len="med"/>
          </a:ln>
        </p:spPr>
      </p:cxnSp>
      <p:sp>
        <p:nvSpPr>
          <p:cNvPr name="AutoShape 10" id="10"/>
          <p:cNvSpPr/>
          <p:nvPr/>
        </p:nvSpPr>
        <p:spPr>
          <a:xfrm rot="0" flipH="false" flipV="false">
            <a:off x="762000" y="2794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钻孔有劲不卡钻</a:t>
            </a:r>
            <a:endParaRPr lang="en-US" sz="1100"/>
          </a:p>
        </p:txBody>
      </p:sp>
      <p:sp>
        <p:nvSpPr>
          <p:cNvPr name="AutoShape 11" id="11"/>
          <p:cNvSpPr/>
          <p:nvPr/>
        </p:nvSpPr>
        <p:spPr>
          <a:xfrm rot="0" flipH="false" flipV="false">
            <a:off x="3048000" y="2794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5分</a:t>
            </a:r>
            <a:endParaRPr lang="en-US" sz="1100"/>
          </a:p>
        </p:txBody>
      </p:sp>
      <p:cxnSp>
        <p:nvCxnSpPr>
          <p:cNvPr name="Connector 12" id="12"/>
          <p:cNvCxnSpPr/>
          <p:nvPr/>
        </p:nvCxnSpPr>
        <p:spPr>
          <a:xfrm rot="-14323" flipH="false" flipV="false">
            <a:off x="762013" y="3232150"/>
            <a:ext cx="3048000" cy="12700"/>
          </a:xfrm>
          <a:prstGeom prst="straightConnector1">
            <a:avLst/>
          </a:prstGeom>
          <a:solidFill>
            <a:srgbClr val="DEE0E3">
              <a:alpha val="100000"/>
            </a:srgbClr>
          </a:solidFill>
          <a:ln w="12700" cmpd="sng" cap="flat">
            <a:solidFill>
              <a:srgbClr val="F1F3F5">
                <a:alpha val="100000"/>
              </a:srgbClr>
            </a:solidFill>
            <a:prstDash val="dash"/>
            <a:round/>
            <a:headEnd type="none" w="med" len="med"/>
            <a:tailEnd type="none" w="med" len="med"/>
          </a:ln>
        </p:spPr>
      </p:cxnSp>
      <p:sp>
        <p:nvSpPr>
          <p:cNvPr name="AutoShape 13" id="13"/>
          <p:cNvSpPr/>
          <p:nvPr/>
        </p:nvSpPr>
        <p:spPr>
          <a:xfrm rot="0" flipH="false" flipV="false">
            <a:off x="762000" y="3429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硬木作业不打滑</a:t>
            </a:r>
            <a:endParaRPr lang="en-US" sz="1100"/>
          </a:p>
        </p:txBody>
      </p:sp>
      <p:sp>
        <p:nvSpPr>
          <p:cNvPr name="AutoShape 14" id="14"/>
          <p:cNvSpPr/>
          <p:nvPr/>
        </p:nvSpPr>
        <p:spPr>
          <a:xfrm rot="0" flipH="false" flipV="false">
            <a:off x="3048000" y="3429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4分</a:t>
            </a:r>
            <a:endParaRPr lang="en-US" sz="1100"/>
          </a:p>
        </p:txBody>
      </p:sp>
      <p:cxnSp>
        <p:nvCxnSpPr>
          <p:cNvPr name="Connector 15" id="15"/>
          <p:cNvCxnSpPr/>
          <p:nvPr/>
        </p:nvCxnSpPr>
        <p:spPr>
          <a:xfrm rot="-14323" flipH="false" flipV="false">
            <a:off x="762013" y="3867150"/>
            <a:ext cx="3048000" cy="12700"/>
          </a:xfrm>
          <a:prstGeom prst="straightConnector1">
            <a:avLst/>
          </a:prstGeom>
          <a:solidFill>
            <a:srgbClr val="DEE0E3">
              <a:alpha val="100000"/>
            </a:srgbClr>
          </a:solidFill>
          <a:ln w="12700" cmpd="sng" cap="flat">
            <a:solidFill>
              <a:srgbClr val="F1F3F5">
                <a:alpha val="100000"/>
              </a:srgbClr>
            </a:solidFill>
            <a:prstDash val="dash"/>
            <a:round/>
            <a:headEnd type="none" w="med" len="med"/>
            <a:tailEnd type="none" w="med" len="med"/>
          </a:ln>
        </p:spPr>
      </p:cxnSp>
      <p:sp>
        <p:nvSpPr>
          <p:cNvPr name="AutoShape 16" id="16"/>
          <p:cNvSpPr/>
          <p:nvPr/>
        </p:nvSpPr>
        <p:spPr>
          <a:xfrm rot="0" flipH="false" flipV="false">
            <a:off x="762000" y="4064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扭矩档位调节清晰</a:t>
            </a:r>
            <a:endParaRPr lang="en-US" sz="1100"/>
          </a:p>
        </p:txBody>
      </p:sp>
      <p:sp>
        <p:nvSpPr>
          <p:cNvPr name="AutoShape 17" id="17"/>
          <p:cNvSpPr/>
          <p:nvPr/>
        </p:nvSpPr>
        <p:spPr>
          <a:xfrm rot="0" flipH="false" flipV="false">
            <a:off x="3048000" y="4064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3分</a:t>
            </a:r>
            <a:endParaRPr lang="en-US" sz="1100"/>
          </a:p>
        </p:txBody>
      </p:sp>
      <p:sp>
        <p:nvSpPr>
          <p:cNvPr name="AutoShape 18" id="18"/>
          <p:cNvSpPr/>
          <p:nvPr/>
        </p:nvSpPr>
        <p:spPr>
          <a:xfrm rot="0" flipH="false" flipV="false">
            <a:off x="635000" y="4699000"/>
            <a:ext cx="3302000" cy="762000"/>
          </a:xfrm>
          <a:prstGeom prst="roundRect">
            <a:avLst>
              <a:gd name="adj" fmla="val 0"/>
            </a:avLst>
          </a:prstGeom>
          <a:solidFill>
            <a:srgbClr val="4A90E2">
              <a:alpha val="8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9" id="19"/>
          <p:cNvSpPr/>
          <p:nvPr/>
        </p:nvSpPr>
        <p:spPr>
          <a:xfrm rot="0" flipH="false" flipV="false">
            <a:off x="762000" y="4826000"/>
            <a:ext cx="304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200">
                <a:solidFill>
                  <a:srgbClr val="6C757D"/>
                </a:solidFill>
                <a:latin typeface="Noto Sans SC"/>
                <a:ea typeface="Noto Sans SC"/>
                <a:cs typeface="Noto Sans SC"/>
                <a:sym typeface="Noto Sans SC"/>
              </a:rPr>
              <a:t>核心洞察：用户最看重工具的“力量感”，尤其是在面对硬质材料时的持续动力输出，这是专业工具的立身之本。</a:t>
            </a:r>
            <a:endParaRPr lang="en-US" sz="1100"/>
          </a:p>
        </p:txBody>
      </p:sp>
      <p:sp>
        <p:nvSpPr>
          <p:cNvPr name="AutoShape 20" id="20"/>
          <p:cNvSpPr/>
          <p:nvPr/>
        </p:nvSpPr>
        <p:spPr>
          <a:xfrm rot="0" flipH="false" flipV="false">
            <a:off x="4318000" y="1651000"/>
            <a:ext cx="3556000" cy="3937000"/>
          </a:xfrm>
          <a:prstGeom prst="roundRect">
            <a:avLst>
              <a:gd name="adj" fmla="val 0"/>
            </a:avLst>
          </a:prstGeom>
          <a:solidFill>
            <a:srgbClr val="FFFFFF">
              <a:alpha val="100000"/>
            </a:srgbClr>
          </a:solidFill>
          <a:ln w="12700" cmpd="sng" cap="flat">
            <a:solidFill>
              <a:srgbClr val="DEE2E6">
                <a:alpha val="100000"/>
              </a:srgbClr>
            </a:solidFill>
            <a:prstDash val="solid"/>
            <a:round/>
          </a:ln>
        </p:spPr>
        <p:txBody>
          <a:bodyPr anchor="ctr" rtlCol="false" vert="horz" wrap="square" lIns="63500" rIns="63500" tIns="63500" bIns="63500"/>
          <a:lstStyle/>
          <a:p>
            <a:pPr algn="ctr">
              <a:defRPr/>
            </a:pPr>
            <a:endParaRPr/>
          </a:p>
        </p:txBody>
      </p:sp>
      <p:sp>
        <p:nvSpPr>
          <p:cNvPr name="AutoShape 21" id="21"/>
          <p:cNvSpPr/>
          <p:nvPr/>
        </p:nvSpPr>
        <p:spPr>
          <a:xfrm rot="0" flipH="false" flipV="false">
            <a:off x="4318000" y="1651000"/>
            <a:ext cx="3556000" cy="762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2" id="2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4572000" y="2032000"/>
            <a:ext cx="304800" cy="304800"/>
          </a:xfrm>
          <a:prstGeom prst="rect">
            <a:avLst/>
          </a:prstGeom>
        </p:spPr>
      </p:pic>
      <p:sp>
        <p:nvSpPr>
          <p:cNvPr name="AutoShape 23" id="23"/>
          <p:cNvSpPr/>
          <p:nvPr/>
        </p:nvSpPr>
        <p:spPr>
          <a:xfrm rot="0" flipH="false" flipV="false">
            <a:off x="5003800" y="2006600"/>
            <a:ext cx="2667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43A40"/>
                </a:solidFill>
                <a:latin typeface="Noto Sans SC"/>
                <a:ea typeface="Noto Sans SC"/>
                <a:cs typeface="Noto Sans SC"/>
                <a:sym typeface="Noto Sans SC"/>
              </a:rPr>
              <a:t>02 使用体验类</a:t>
            </a:r>
            <a:endParaRPr lang="en-US" sz="1100"/>
          </a:p>
        </p:txBody>
      </p:sp>
      <p:cxnSp>
        <p:nvCxnSpPr>
          <p:cNvPr name="Connector 24" id="24"/>
          <p:cNvCxnSpPr/>
          <p:nvPr/>
        </p:nvCxnSpPr>
        <p:spPr>
          <a:xfrm rot="-14323" flipH="false" flipV="false">
            <a:off x="4572013" y="2597150"/>
            <a:ext cx="3048000" cy="12700"/>
          </a:xfrm>
          <a:prstGeom prst="straightConnector1">
            <a:avLst/>
          </a:prstGeom>
          <a:solidFill>
            <a:srgbClr val="DEE0E3">
              <a:alpha val="100000"/>
            </a:srgbClr>
          </a:solidFill>
          <a:ln w="12700" cmpd="sng" cap="flat">
            <a:solidFill>
              <a:srgbClr val="E9ECEF">
                <a:alpha val="100000"/>
              </a:srgbClr>
            </a:solidFill>
            <a:prstDash val="solid"/>
            <a:round/>
            <a:headEnd type="none" w="med" len="med"/>
            <a:tailEnd type="none" w="med" len="med"/>
          </a:ln>
        </p:spPr>
      </p:cxnSp>
      <p:sp>
        <p:nvSpPr>
          <p:cNvPr name="AutoShape 25" id="25"/>
          <p:cNvSpPr/>
          <p:nvPr/>
        </p:nvSpPr>
        <p:spPr>
          <a:xfrm rot="0" flipH="false" flipV="false">
            <a:off x="4572000" y="2794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机身轻量化不累手</a:t>
            </a:r>
            <a:endParaRPr lang="en-US" sz="1100"/>
          </a:p>
        </p:txBody>
      </p:sp>
      <p:sp>
        <p:nvSpPr>
          <p:cNvPr name="AutoShape 26" id="26"/>
          <p:cNvSpPr/>
          <p:nvPr/>
        </p:nvSpPr>
        <p:spPr>
          <a:xfrm rot="0" flipH="false" flipV="false">
            <a:off x="6858000" y="2794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5分</a:t>
            </a:r>
            <a:endParaRPr lang="en-US" sz="1100"/>
          </a:p>
        </p:txBody>
      </p:sp>
      <p:cxnSp>
        <p:nvCxnSpPr>
          <p:cNvPr name="Connector 27" id="27"/>
          <p:cNvCxnSpPr/>
          <p:nvPr/>
        </p:nvCxnSpPr>
        <p:spPr>
          <a:xfrm rot="-14323" flipH="false" flipV="false">
            <a:off x="4572013" y="3232150"/>
            <a:ext cx="3048000" cy="12700"/>
          </a:xfrm>
          <a:prstGeom prst="straightConnector1">
            <a:avLst/>
          </a:prstGeom>
          <a:solidFill>
            <a:srgbClr val="DEE0E3">
              <a:alpha val="100000"/>
            </a:srgbClr>
          </a:solidFill>
          <a:ln w="12700" cmpd="sng" cap="flat">
            <a:solidFill>
              <a:srgbClr val="F1F3F5">
                <a:alpha val="100000"/>
              </a:srgbClr>
            </a:solidFill>
            <a:prstDash val="dash"/>
            <a:round/>
            <a:headEnd type="none" w="med" len="med"/>
            <a:tailEnd type="none" w="med" len="med"/>
          </a:ln>
        </p:spPr>
      </p:cxnSp>
      <p:sp>
        <p:nvSpPr>
          <p:cNvPr name="AutoShape 28" id="28"/>
          <p:cNvSpPr/>
          <p:nvPr/>
        </p:nvSpPr>
        <p:spPr>
          <a:xfrm rot="0" flipH="false" flipV="false">
            <a:off x="4572000" y="3429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手柄握持舒适防滑</a:t>
            </a:r>
            <a:endParaRPr lang="en-US" sz="1100"/>
          </a:p>
        </p:txBody>
      </p:sp>
      <p:sp>
        <p:nvSpPr>
          <p:cNvPr name="AutoShape 29" id="29"/>
          <p:cNvSpPr/>
          <p:nvPr/>
        </p:nvSpPr>
        <p:spPr>
          <a:xfrm rot="0" flipH="false" flipV="false">
            <a:off x="6858000" y="3429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4分</a:t>
            </a:r>
            <a:endParaRPr lang="en-US" sz="1100"/>
          </a:p>
        </p:txBody>
      </p:sp>
      <p:cxnSp>
        <p:nvCxnSpPr>
          <p:cNvPr name="Connector 30" id="30"/>
          <p:cNvCxnSpPr/>
          <p:nvPr/>
        </p:nvCxnSpPr>
        <p:spPr>
          <a:xfrm rot="-14323" flipH="false" flipV="false">
            <a:off x="4572013" y="3867150"/>
            <a:ext cx="3048000" cy="12700"/>
          </a:xfrm>
          <a:prstGeom prst="straightConnector1">
            <a:avLst/>
          </a:prstGeom>
          <a:solidFill>
            <a:srgbClr val="DEE0E3">
              <a:alpha val="100000"/>
            </a:srgbClr>
          </a:solidFill>
          <a:ln w="12700" cmpd="sng" cap="flat">
            <a:solidFill>
              <a:srgbClr val="F1F3F5">
                <a:alpha val="100000"/>
              </a:srgbClr>
            </a:solidFill>
            <a:prstDash val="dash"/>
            <a:round/>
            <a:headEnd type="none" w="med" len="med"/>
            <a:tailEnd type="none" w="med" len="med"/>
          </a:ln>
        </p:spPr>
      </p:cxnSp>
      <p:sp>
        <p:nvSpPr>
          <p:cNvPr name="AutoShape 31" id="31"/>
          <p:cNvSpPr/>
          <p:nvPr/>
        </p:nvSpPr>
        <p:spPr>
          <a:xfrm rot="0" flipH="false" flipV="false">
            <a:off x="4572000" y="4064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低噪运行/正反转顺手</a:t>
            </a:r>
            <a:endParaRPr lang="en-US" sz="1100"/>
          </a:p>
        </p:txBody>
      </p:sp>
      <p:sp>
        <p:nvSpPr>
          <p:cNvPr name="AutoShape 32" id="32"/>
          <p:cNvSpPr/>
          <p:nvPr/>
        </p:nvSpPr>
        <p:spPr>
          <a:xfrm rot="0" flipH="false" flipV="false">
            <a:off x="6858000" y="4064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3分</a:t>
            </a:r>
            <a:endParaRPr lang="en-US" sz="1100"/>
          </a:p>
        </p:txBody>
      </p:sp>
      <p:sp>
        <p:nvSpPr>
          <p:cNvPr name="AutoShape 33" id="33"/>
          <p:cNvSpPr/>
          <p:nvPr/>
        </p:nvSpPr>
        <p:spPr>
          <a:xfrm rot="0" flipH="false" flipV="false">
            <a:off x="4445000" y="4699000"/>
            <a:ext cx="3302000" cy="762000"/>
          </a:xfrm>
          <a:prstGeom prst="roundRect">
            <a:avLst>
              <a:gd name="adj" fmla="val 0"/>
            </a:avLst>
          </a:prstGeom>
          <a:solidFill>
            <a:srgbClr val="10B981">
              <a:alpha val="8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4" id="34"/>
          <p:cNvSpPr/>
          <p:nvPr/>
        </p:nvSpPr>
        <p:spPr>
          <a:xfrm rot="0" flipH="false" flipV="false">
            <a:off x="4572000" y="4826000"/>
            <a:ext cx="304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200">
                <a:solidFill>
                  <a:srgbClr val="6C757D"/>
                </a:solidFill>
                <a:latin typeface="Noto Sans SC"/>
                <a:ea typeface="Noto Sans SC"/>
                <a:cs typeface="Noto Sans SC"/>
                <a:sym typeface="Noto Sans SC"/>
              </a:rPr>
              <a:t>核心洞察：长时间作业的舒适度是关键，轻量化设计直接决定了用户的使用意愿，是提升产品口碑的重要抓手。</a:t>
            </a:r>
            <a:endParaRPr lang="en-US" sz="1100"/>
          </a:p>
        </p:txBody>
      </p:sp>
      <p:sp>
        <p:nvSpPr>
          <p:cNvPr name="AutoShape 35" id="35"/>
          <p:cNvSpPr/>
          <p:nvPr/>
        </p:nvSpPr>
        <p:spPr>
          <a:xfrm rot="0" flipH="false" flipV="false">
            <a:off x="8128000" y="1651000"/>
            <a:ext cx="3556000" cy="3937000"/>
          </a:xfrm>
          <a:prstGeom prst="roundRect">
            <a:avLst>
              <a:gd name="adj" fmla="val 0"/>
            </a:avLst>
          </a:prstGeom>
          <a:solidFill>
            <a:srgbClr val="FFFFFF">
              <a:alpha val="100000"/>
            </a:srgbClr>
          </a:solidFill>
          <a:ln w="12700" cmpd="sng" cap="flat">
            <a:solidFill>
              <a:srgbClr val="DEE2E6">
                <a:alpha val="100000"/>
              </a:srgbClr>
            </a:solidFill>
            <a:prstDash val="solid"/>
            <a:round/>
          </a:ln>
        </p:spPr>
        <p:txBody>
          <a:bodyPr anchor="ctr" rtlCol="false" vert="horz" wrap="square" lIns="63500" rIns="63500" tIns="63500" bIns="63500"/>
          <a:lstStyle/>
          <a:p>
            <a:pPr algn="ctr">
              <a:defRPr/>
            </a:pPr>
            <a:endParaRPr/>
          </a:p>
        </p:txBody>
      </p:sp>
      <p:sp>
        <p:nvSpPr>
          <p:cNvPr name="AutoShape 36" id="36"/>
          <p:cNvSpPr/>
          <p:nvPr/>
        </p:nvSpPr>
        <p:spPr>
          <a:xfrm rot="0" flipH="false" flipV="false">
            <a:off x="8128000" y="1651000"/>
            <a:ext cx="3556000" cy="76200"/>
          </a:xfrm>
          <a:prstGeom prst="roundRect">
            <a:avLst>
              <a:gd name="adj" fmla="val 0"/>
            </a:avLst>
          </a:prstGeom>
          <a:solidFill>
            <a:srgbClr val="F59E0B">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7" id="3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8382000" y="2032000"/>
            <a:ext cx="304800" cy="304800"/>
          </a:xfrm>
          <a:prstGeom prst="rect">
            <a:avLst/>
          </a:prstGeom>
        </p:spPr>
      </p:pic>
      <p:sp>
        <p:nvSpPr>
          <p:cNvPr name="AutoShape 38" id="38"/>
          <p:cNvSpPr/>
          <p:nvPr/>
        </p:nvSpPr>
        <p:spPr>
          <a:xfrm rot="0" flipH="false" flipV="false">
            <a:off x="8813800" y="2006600"/>
            <a:ext cx="2667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43A40"/>
                </a:solidFill>
                <a:latin typeface="Noto Sans SC"/>
                <a:ea typeface="Noto Sans SC"/>
                <a:cs typeface="Noto Sans SC"/>
                <a:sym typeface="Noto Sans SC"/>
              </a:rPr>
              <a:t>03 可靠性类</a:t>
            </a:r>
            <a:endParaRPr lang="en-US" sz="1100"/>
          </a:p>
        </p:txBody>
      </p:sp>
      <p:cxnSp>
        <p:nvCxnSpPr>
          <p:cNvPr name="Connector 39" id="39"/>
          <p:cNvCxnSpPr/>
          <p:nvPr/>
        </p:nvCxnSpPr>
        <p:spPr>
          <a:xfrm rot="-14323" flipH="false" flipV="false">
            <a:off x="8382013" y="2597150"/>
            <a:ext cx="3048000" cy="12700"/>
          </a:xfrm>
          <a:prstGeom prst="straightConnector1">
            <a:avLst/>
          </a:prstGeom>
          <a:solidFill>
            <a:srgbClr val="DEE0E3">
              <a:alpha val="100000"/>
            </a:srgbClr>
          </a:solidFill>
          <a:ln w="12700" cmpd="sng" cap="flat">
            <a:solidFill>
              <a:srgbClr val="E9ECEF">
                <a:alpha val="100000"/>
              </a:srgbClr>
            </a:solidFill>
            <a:prstDash val="solid"/>
            <a:round/>
            <a:headEnd type="none" w="med" len="med"/>
            <a:tailEnd type="none" w="med" len="med"/>
          </a:ln>
        </p:spPr>
      </p:cxnSp>
      <p:sp>
        <p:nvSpPr>
          <p:cNvPr name="AutoShape 40" id="40"/>
          <p:cNvSpPr/>
          <p:nvPr/>
        </p:nvSpPr>
        <p:spPr>
          <a:xfrm rot="0" flipH="false" flipV="false">
            <a:off x="8382000" y="2794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长续航电池/耐用电机</a:t>
            </a:r>
            <a:endParaRPr lang="en-US" sz="1100"/>
          </a:p>
        </p:txBody>
      </p:sp>
      <p:sp>
        <p:nvSpPr>
          <p:cNvPr name="AutoShape 41" id="41"/>
          <p:cNvSpPr/>
          <p:nvPr/>
        </p:nvSpPr>
        <p:spPr>
          <a:xfrm rot="0" flipH="false" flipV="false">
            <a:off x="10668000" y="2794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5分</a:t>
            </a:r>
            <a:endParaRPr lang="en-US" sz="1100"/>
          </a:p>
        </p:txBody>
      </p:sp>
      <p:cxnSp>
        <p:nvCxnSpPr>
          <p:cNvPr name="Connector 42" id="42"/>
          <p:cNvCxnSpPr/>
          <p:nvPr/>
        </p:nvCxnSpPr>
        <p:spPr>
          <a:xfrm rot="-14323" flipH="false" flipV="false">
            <a:off x="8382013" y="3232150"/>
            <a:ext cx="3048000" cy="12700"/>
          </a:xfrm>
          <a:prstGeom prst="straightConnector1">
            <a:avLst/>
          </a:prstGeom>
          <a:solidFill>
            <a:srgbClr val="DEE0E3">
              <a:alpha val="100000"/>
            </a:srgbClr>
          </a:solidFill>
          <a:ln w="12700" cmpd="sng" cap="flat">
            <a:solidFill>
              <a:srgbClr val="F1F3F5">
                <a:alpha val="100000"/>
              </a:srgbClr>
            </a:solidFill>
            <a:prstDash val="dash"/>
            <a:round/>
            <a:headEnd type="none" w="med" len="med"/>
            <a:tailEnd type="none" w="med" len="med"/>
          </a:ln>
        </p:spPr>
      </p:cxnSp>
      <p:sp>
        <p:nvSpPr>
          <p:cNvPr name="AutoShape 43" id="43"/>
          <p:cNvSpPr/>
          <p:nvPr/>
        </p:nvSpPr>
        <p:spPr>
          <a:xfrm rot="0" flipH="false" flipV="false">
            <a:off x="8382000" y="3429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夹头稳固不松脱</a:t>
            </a:r>
            <a:endParaRPr lang="en-US" sz="1100"/>
          </a:p>
        </p:txBody>
      </p:sp>
      <p:sp>
        <p:nvSpPr>
          <p:cNvPr name="AutoShape 44" id="44"/>
          <p:cNvSpPr/>
          <p:nvPr/>
        </p:nvSpPr>
        <p:spPr>
          <a:xfrm rot="0" flipH="false" flipV="false">
            <a:off x="10668000" y="3429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4分</a:t>
            </a:r>
            <a:endParaRPr lang="en-US" sz="1100"/>
          </a:p>
        </p:txBody>
      </p:sp>
      <p:cxnSp>
        <p:nvCxnSpPr>
          <p:cNvPr name="Connector 45" id="45"/>
          <p:cNvCxnSpPr/>
          <p:nvPr/>
        </p:nvCxnSpPr>
        <p:spPr>
          <a:xfrm rot="-14323" flipH="false" flipV="false">
            <a:off x="8382013" y="3867150"/>
            <a:ext cx="3048000" cy="12700"/>
          </a:xfrm>
          <a:prstGeom prst="straightConnector1">
            <a:avLst/>
          </a:prstGeom>
          <a:solidFill>
            <a:srgbClr val="DEE0E3">
              <a:alpha val="100000"/>
            </a:srgbClr>
          </a:solidFill>
          <a:ln w="12700" cmpd="sng" cap="flat">
            <a:solidFill>
              <a:srgbClr val="F1F3F5">
                <a:alpha val="100000"/>
              </a:srgbClr>
            </a:solidFill>
            <a:prstDash val="dash"/>
            <a:round/>
            <a:headEnd type="none" w="med" len="med"/>
            <a:tailEnd type="none" w="med" len="med"/>
          </a:ln>
        </p:spPr>
      </p:cxnSp>
      <p:sp>
        <p:nvSpPr>
          <p:cNvPr name="AutoShape 46" id="46"/>
          <p:cNvSpPr/>
          <p:nvPr/>
        </p:nvSpPr>
        <p:spPr>
          <a:xfrm rot="0" flipH="false" flipV="false">
            <a:off x="8382000" y="4064000"/>
            <a:ext cx="241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495057"/>
                </a:solidFill>
                <a:latin typeface="Noto Sans SC"/>
                <a:ea typeface="Noto Sans SC"/>
                <a:cs typeface="Noto Sans SC"/>
                <a:sym typeface="Noto Sans SC"/>
              </a:rPr>
              <a:t>外壳耐摔抗冲击</a:t>
            </a:r>
            <a:endParaRPr lang="en-US" sz="1100"/>
          </a:p>
        </p:txBody>
      </p:sp>
      <p:sp>
        <p:nvSpPr>
          <p:cNvPr name="AutoShape 47" id="47"/>
          <p:cNvSpPr/>
          <p:nvPr/>
        </p:nvSpPr>
        <p:spPr>
          <a:xfrm rot="0" flipH="false" flipV="false">
            <a:off x="10668000" y="4064000"/>
            <a:ext cx="762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true" i="false" strike="noStrike" u="none" sz="1600">
                <a:solidFill>
                  <a:srgbClr val="F59E0B"/>
                </a:solidFill>
                <a:latin typeface="Noto Sans SC"/>
                <a:ea typeface="Noto Sans SC"/>
                <a:cs typeface="Noto Sans SC"/>
                <a:sym typeface="Noto Sans SC"/>
              </a:rPr>
              <a:t>3分</a:t>
            </a:r>
            <a:endParaRPr lang="en-US" sz="1100"/>
          </a:p>
        </p:txBody>
      </p:sp>
      <p:sp>
        <p:nvSpPr>
          <p:cNvPr name="AutoShape 48" id="48"/>
          <p:cNvSpPr/>
          <p:nvPr/>
        </p:nvSpPr>
        <p:spPr>
          <a:xfrm rot="0" flipH="false" flipV="false">
            <a:off x="8255000" y="4699000"/>
            <a:ext cx="3302000" cy="762000"/>
          </a:xfrm>
          <a:prstGeom prst="roundRect">
            <a:avLst>
              <a:gd name="adj" fmla="val 0"/>
            </a:avLst>
          </a:prstGeom>
          <a:solidFill>
            <a:srgbClr val="F59E0B">
              <a:alpha val="8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9" id="49"/>
          <p:cNvSpPr/>
          <p:nvPr/>
        </p:nvSpPr>
        <p:spPr>
          <a:xfrm rot="0" flipH="false" flipV="false">
            <a:off x="8382000" y="4826000"/>
            <a:ext cx="304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200">
                <a:solidFill>
                  <a:srgbClr val="6C757D"/>
                </a:solidFill>
                <a:latin typeface="Noto Sans SC"/>
                <a:ea typeface="Noto Sans SC"/>
                <a:cs typeface="Noto Sans SC"/>
                <a:sym typeface="Noto Sans SC"/>
              </a:rPr>
              <a:t>核心洞察：这是工具的“底线需求”，用户无法容忍频繁的故障和维修，耐用性直接影响品牌的信任度。</a:t>
            </a:r>
            <a:endParaRPr lang="en-US" sz="1100"/>
          </a:p>
        </p:txBody>
      </p:sp>
      <p:sp>
        <p:nvSpPr>
          <p:cNvPr name="AutoShape 50" id="50"/>
          <p:cNvSpPr/>
          <p:nvPr/>
        </p:nvSpPr>
        <p:spPr>
          <a:xfrm rot="0" flipH="false" flipV="false">
            <a:off x="508000" y="5842000"/>
            <a:ext cx="11176000" cy="635000"/>
          </a:xfrm>
          <a:prstGeom prst="roundRect">
            <a:avLst>
              <a:gd name="adj" fmla="val 0"/>
            </a:avLst>
          </a:prstGeom>
          <a:solidFill>
            <a:srgbClr val="343A40">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1" id="51"/>
          <p:cNvSpPr/>
          <p:nvPr/>
        </p:nvSpPr>
        <p:spPr>
          <a:xfrm rot="0" flipH="false" flipV="false">
            <a:off x="635000" y="5969000"/>
            <a:ext cx="10922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495057"/>
                </a:solidFill>
                <a:latin typeface="Noto Sans SC"/>
                <a:ea typeface="Noto Sans SC"/>
                <a:cs typeface="Noto Sans SC"/>
                <a:sym typeface="Noto Sans SC"/>
              </a:rPr>
              <a:t>规划指引：</a:t>
            </a:r>
            <a:r>
              <a:rPr lang="en-US" b="false" i="false" strike="noStrike" u="none" sz="1400">
                <a:solidFill>
                  <a:srgbClr val="6C757D"/>
                </a:solidFill>
                <a:latin typeface="Noto Sans SC"/>
                <a:ea typeface="Noto Sans SC"/>
                <a:cs typeface="Noto Sans SC"/>
                <a:sym typeface="Noto Sans SC"/>
              </a:rPr>
              <a:t>基于VOC调研，产品研发应优先保障“动力强劲、续航持久”的核心功能，同时通过轻量化设计解决用户的疲劳痛点，最后以耐用的品质建立用户信任。</a:t>
            </a:r>
            <a:endParaRPr lang="en-US" sz="1100"/>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8FAFC">
                <a:alpha val="100000"/>
              </a:srgbClr>
            </a:gs>
            <a:gs pos="100000">
              <a:srgbClr val="EFF6FF">
                <a:alpha val="100000"/>
              </a:srgbClr>
            </a:gs>
          </a:gsLst>
          <a:lin ang="2700000"/>
        </a:gra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3B82F6">
              <a:alpha val="8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3B82F6">
              <a:alpha val="8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1E3A8A"/>
                </a:solidFill>
                <a:latin typeface="Noto Sans SC"/>
                <a:ea typeface="Noto Sans SC"/>
                <a:cs typeface="Noto Sans SC"/>
                <a:sym typeface="Noto Sans SC"/>
              </a:rPr>
              <a:t>第一阶段·产品规划 — 技术特性（天花板）</a:t>
            </a:r>
            <a:endParaRPr lang="en-US" sz="1100"/>
          </a:p>
        </p:txBody>
      </p:sp>
      <p:sp>
        <p:nvSpPr>
          <p:cNvPr name="AutoShape 5" id="5"/>
          <p:cNvSpPr/>
          <p:nvPr/>
        </p:nvSpPr>
        <p:spPr>
          <a:xfrm rot="0" flipH="false" flipV="false">
            <a:off x="508000" y="13335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475569"/>
                </a:solidFill>
                <a:latin typeface="Noto Sans SC"/>
                <a:ea typeface="Noto Sans SC"/>
                <a:cs typeface="Noto Sans SC"/>
                <a:sym typeface="Noto Sans SC"/>
              </a:rPr>
              <a:t>锚定行业顶尖标准，我们梳理出12项核心技术指标，所有参数均实现</a:t>
            </a:r>
            <a:r>
              <a:rPr lang="en-US" b="true" i="false" strike="noStrike" u="none" sz="1400">
                <a:solidFill>
                  <a:srgbClr val="475569"/>
                </a:solidFill>
                <a:latin typeface="Noto Sans SC"/>
                <a:ea typeface="Noto Sans SC"/>
                <a:cs typeface="Noto Sans SC"/>
                <a:sym typeface="Noto Sans SC"/>
              </a:rPr>
              <a:t>可量化、可实测、有明确单位</a:t>
            </a:r>
            <a:r>
              <a:rPr lang="en-US" b="false" i="false" strike="noStrike" u="none" sz="1400">
                <a:solidFill>
                  <a:srgbClr val="475569"/>
                </a:solidFill>
                <a:latin typeface="Noto Sans SC"/>
                <a:ea typeface="Noto Sans SC"/>
                <a:cs typeface="Noto Sans SC"/>
                <a:sym typeface="Noto Sans SC"/>
              </a:rPr>
              <a:t>，从动力、续航、耐用性到人机交互，全方位定义产品性能的“天花板”级基准，拒绝模糊宣传。</a:t>
            </a:r>
            <a:endParaRPr lang="en-US" sz="1100"/>
          </a:p>
        </p:txBody>
      </p:sp>
      <p:sp>
        <p:nvSpPr>
          <p:cNvPr name="AutoShape 6" id="6"/>
          <p:cNvSpPr/>
          <p:nvPr/>
        </p:nvSpPr>
        <p:spPr>
          <a:xfrm rot="0" flipH="false" flipV="false">
            <a:off x="508000" y="2159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508000" y="2159000"/>
            <a:ext cx="1816100" cy="381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60400" y="2387600"/>
            <a:ext cx="304800" cy="304800"/>
          </a:xfrm>
          <a:prstGeom prst="rect">
            <a:avLst/>
          </a:prstGeom>
        </p:spPr>
      </p:pic>
      <p:sp>
        <p:nvSpPr>
          <p:cNvPr name="AutoShape 9" id="9"/>
          <p:cNvSpPr/>
          <p:nvPr/>
        </p:nvSpPr>
        <p:spPr>
          <a:xfrm rot="0" flipH="false" flipV="false">
            <a:off x="1016000" y="2387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最大扭矩</a:t>
            </a:r>
            <a:endParaRPr lang="en-US" sz="1100"/>
          </a:p>
        </p:txBody>
      </p:sp>
      <p:sp>
        <p:nvSpPr>
          <p:cNvPr name="AutoShape 10" id="10"/>
          <p:cNvSpPr/>
          <p:nvPr/>
        </p:nvSpPr>
        <p:spPr>
          <a:xfrm rot="0" flipH="false" flipV="false">
            <a:off x="508000" y="2819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(N·m) 动力核心指标</a:t>
            </a:r>
            <a:endParaRPr lang="en-US" sz="1100"/>
          </a:p>
        </p:txBody>
      </p:sp>
      <p:sp>
        <p:nvSpPr>
          <p:cNvPr name="AutoShape 11" id="11"/>
          <p:cNvSpPr/>
          <p:nvPr/>
        </p:nvSpPr>
        <p:spPr>
          <a:xfrm rot="0" flipH="false" flipV="false">
            <a:off x="609600" y="3200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实测峰值扭矩突破行业基准，数值可溯源，为重载作业提供持续强劲的动力输出保障。</a:t>
            </a:r>
            <a:endParaRPr lang="en-US" sz="1100"/>
          </a:p>
        </p:txBody>
      </p:sp>
      <p:sp>
        <p:nvSpPr>
          <p:cNvPr name="AutoShape 12" id="12"/>
          <p:cNvSpPr/>
          <p:nvPr/>
        </p:nvSpPr>
        <p:spPr>
          <a:xfrm rot="0" flipH="false" flipV="false">
            <a:off x="2425700" y="2159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2425700" y="2159000"/>
            <a:ext cx="1816100" cy="381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4" id="1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2578100" y="2387600"/>
            <a:ext cx="304800" cy="304800"/>
          </a:xfrm>
          <a:prstGeom prst="rect">
            <a:avLst/>
          </a:prstGeom>
        </p:spPr>
      </p:pic>
      <p:sp>
        <p:nvSpPr>
          <p:cNvPr name="AutoShape 15" id="15"/>
          <p:cNvSpPr/>
          <p:nvPr/>
        </p:nvSpPr>
        <p:spPr>
          <a:xfrm rot="0" flipH="false" flipV="false">
            <a:off x="2933700" y="2387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空载转速</a:t>
            </a:r>
            <a:endParaRPr lang="en-US" sz="1100"/>
          </a:p>
        </p:txBody>
      </p:sp>
      <p:sp>
        <p:nvSpPr>
          <p:cNvPr name="AutoShape 16" id="16"/>
          <p:cNvSpPr/>
          <p:nvPr/>
        </p:nvSpPr>
        <p:spPr>
          <a:xfrm rot="0" flipH="false" flipV="false">
            <a:off x="2425700" y="2819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(rpm) 高速运转性能</a:t>
            </a:r>
            <a:endParaRPr lang="en-US" sz="1100"/>
          </a:p>
        </p:txBody>
      </p:sp>
      <p:sp>
        <p:nvSpPr>
          <p:cNvPr name="AutoShape 17" id="17"/>
          <p:cNvSpPr/>
          <p:nvPr/>
        </p:nvSpPr>
        <p:spPr>
          <a:xfrm rot="0" flipH="false" flipV="false">
            <a:off x="2527300" y="3200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多级调速系统精准可控，空载转速实测达标，轻松适配精细打磨与高效钻孔的双重需求。</a:t>
            </a:r>
            <a:endParaRPr lang="en-US" sz="1100"/>
          </a:p>
        </p:txBody>
      </p:sp>
      <p:sp>
        <p:nvSpPr>
          <p:cNvPr name="AutoShape 18" id="18"/>
          <p:cNvSpPr/>
          <p:nvPr/>
        </p:nvSpPr>
        <p:spPr>
          <a:xfrm rot="0" flipH="false" flipV="false">
            <a:off x="4343400" y="2159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19" id="19"/>
          <p:cNvSpPr/>
          <p:nvPr/>
        </p:nvSpPr>
        <p:spPr>
          <a:xfrm rot="0" flipH="false" flipV="false">
            <a:off x="4343400" y="2159000"/>
            <a:ext cx="1816100" cy="381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0" id="20"/>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4495800" y="2387600"/>
            <a:ext cx="304800" cy="304800"/>
          </a:xfrm>
          <a:prstGeom prst="rect">
            <a:avLst/>
          </a:prstGeom>
        </p:spPr>
      </p:pic>
      <p:sp>
        <p:nvSpPr>
          <p:cNvPr name="AutoShape 21" id="21"/>
          <p:cNvSpPr/>
          <p:nvPr/>
        </p:nvSpPr>
        <p:spPr>
          <a:xfrm rot="0" flipH="false" flipV="false">
            <a:off x="4851400" y="2387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整机重量</a:t>
            </a:r>
            <a:endParaRPr lang="en-US" sz="1100"/>
          </a:p>
        </p:txBody>
      </p:sp>
      <p:sp>
        <p:nvSpPr>
          <p:cNvPr name="AutoShape 22" id="22"/>
          <p:cNvSpPr/>
          <p:nvPr/>
        </p:nvSpPr>
        <p:spPr>
          <a:xfrm rot="0" flipH="false" flipV="false">
            <a:off x="4343400" y="2819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(kg) 极致轻量化设计</a:t>
            </a:r>
            <a:endParaRPr lang="en-US" sz="1100"/>
          </a:p>
        </p:txBody>
      </p:sp>
      <p:sp>
        <p:nvSpPr>
          <p:cNvPr name="AutoShape 23" id="23"/>
          <p:cNvSpPr/>
          <p:nvPr/>
        </p:nvSpPr>
        <p:spPr>
          <a:xfrm rot="0" flipH="false" flipV="false">
            <a:off x="4445000" y="3200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机身重量经精密测算与实测验证，在保证结构强度的同时实现极致轻量化，单手握持无负担。</a:t>
            </a:r>
            <a:endParaRPr lang="en-US" sz="1100"/>
          </a:p>
        </p:txBody>
      </p:sp>
      <p:sp>
        <p:nvSpPr>
          <p:cNvPr name="AutoShape 24" id="24"/>
          <p:cNvSpPr/>
          <p:nvPr/>
        </p:nvSpPr>
        <p:spPr>
          <a:xfrm rot="0" flipH="false" flipV="false">
            <a:off x="6261100" y="2159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25" id="25"/>
          <p:cNvSpPr/>
          <p:nvPr/>
        </p:nvSpPr>
        <p:spPr>
          <a:xfrm rot="0" flipH="false" flipV="false">
            <a:off x="6261100" y="2159000"/>
            <a:ext cx="1816100" cy="381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6" id="26"/>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6413500" y="2387600"/>
            <a:ext cx="304800" cy="304800"/>
          </a:xfrm>
          <a:prstGeom prst="rect">
            <a:avLst/>
          </a:prstGeom>
        </p:spPr>
      </p:pic>
      <p:sp>
        <p:nvSpPr>
          <p:cNvPr name="AutoShape 27" id="27"/>
          <p:cNvSpPr/>
          <p:nvPr/>
        </p:nvSpPr>
        <p:spPr>
          <a:xfrm rot="0" flipH="false" flipV="false">
            <a:off x="6769100" y="2387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电池容量</a:t>
            </a:r>
            <a:endParaRPr lang="en-US" sz="1100"/>
          </a:p>
        </p:txBody>
      </p:sp>
      <p:sp>
        <p:nvSpPr>
          <p:cNvPr name="AutoShape 28" id="28"/>
          <p:cNvSpPr/>
          <p:nvPr/>
        </p:nvSpPr>
        <p:spPr>
          <a:xfrm rot="0" flipH="false" flipV="false">
            <a:off x="6261100" y="2819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(Ah) 高能量密度</a:t>
            </a:r>
            <a:endParaRPr lang="en-US" sz="1100"/>
          </a:p>
        </p:txBody>
      </p:sp>
      <p:sp>
        <p:nvSpPr>
          <p:cNvPr name="AutoShape 29" id="29"/>
          <p:cNvSpPr/>
          <p:nvPr/>
        </p:nvSpPr>
        <p:spPr>
          <a:xfrm rot="0" flipH="false" flipV="false">
            <a:off x="6362700" y="3200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搭载定制化高倍率电芯，容量数值经第三方实测标定，单次充电可满足8小时以上连续作业。</a:t>
            </a:r>
            <a:endParaRPr lang="en-US" sz="1100"/>
          </a:p>
        </p:txBody>
      </p:sp>
      <p:sp>
        <p:nvSpPr>
          <p:cNvPr name="AutoShape 30" id="30"/>
          <p:cNvSpPr/>
          <p:nvPr/>
        </p:nvSpPr>
        <p:spPr>
          <a:xfrm rot="0" flipH="false" flipV="false">
            <a:off x="8178800" y="2159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31" id="31"/>
          <p:cNvSpPr/>
          <p:nvPr/>
        </p:nvSpPr>
        <p:spPr>
          <a:xfrm rot="0" flipH="false" flipV="false">
            <a:off x="8178800" y="2159000"/>
            <a:ext cx="1816100" cy="381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2" id="32"/>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0" flipH="false" flipV="false">
            <a:off x="8331200" y="2387600"/>
            <a:ext cx="304800" cy="304800"/>
          </a:xfrm>
          <a:prstGeom prst="rect">
            <a:avLst/>
          </a:prstGeom>
        </p:spPr>
      </p:pic>
      <p:sp>
        <p:nvSpPr>
          <p:cNvPr name="AutoShape 33" id="33"/>
          <p:cNvSpPr/>
          <p:nvPr/>
        </p:nvSpPr>
        <p:spPr>
          <a:xfrm rot="0" flipH="false" flipV="false">
            <a:off x="8686800" y="2387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电机寿命</a:t>
            </a:r>
            <a:endParaRPr lang="en-US" sz="1100"/>
          </a:p>
        </p:txBody>
      </p:sp>
      <p:sp>
        <p:nvSpPr>
          <p:cNvPr name="AutoShape 34" id="34"/>
          <p:cNvSpPr/>
          <p:nvPr/>
        </p:nvSpPr>
        <p:spPr>
          <a:xfrm rot="0" flipH="false" flipV="false">
            <a:off x="8178800" y="2819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(h) 全铜绕组工艺</a:t>
            </a:r>
            <a:endParaRPr lang="en-US" sz="1100"/>
          </a:p>
        </p:txBody>
      </p:sp>
      <p:sp>
        <p:nvSpPr>
          <p:cNvPr name="AutoShape 35" id="35"/>
          <p:cNvSpPr/>
          <p:nvPr/>
        </p:nvSpPr>
        <p:spPr>
          <a:xfrm rot="0" flipH="false" flipV="false">
            <a:off x="8280400" y="3200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采用耐高温全铜电机，累计运行寿命经加速老化测试超2000小时，故障率低于0.1%。</a:t>
            </a:r>
            <a:endParaRPr lang="en-US" sz="1100"/>
          </a:p>
        </p:txBody>
      </p:sp>
      <p:sp>
        <p:nvSpPr>
          <p:cNvPr name="AutoShape 36" id="36"/>
          <p:cNvSpPr/>
          <p:nvPr/>
        </p:nvSpPr>
        <p:spPr>
          <a:xfrm rot="0" flipH="false" flipV="false">
            <a:off x="10096500" y="2159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37" id="37"/>
          <p:cNvSpPr/>
          <p:nvPr/>
        </p:nvSpPr>
        <p:spPr>
          <a:xfrm rot="0" flipH="false" flipV="false">
            <a:off x="10096500" y="2159000"/>
            <a:ext cx="1816100" cy="381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8" id="38"/>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0" flipH="false" flipV="false">
            <a:off x="10248900" y="2387600"/>
            <a:ext cx="304800" cy="304800"/>
          </a:xfrm>
          <a:prstGeom prst="rect">
            <a:avLst/>
          </a:prstGeom>
        </p:spPr>
      </p:pic>
      <p:sp>
        <p:nvSpPr>
          <p:cNvPr name="AutoShape 39" id="39"/>
          <p:cNvSpPr/>
          <p:nvPr/>
        </p:nvSpPr>
        <p:spPr>
          <a:xfrm rot="0" flipH="false" flipV="false">
            <a:off x="10604500" y="2387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噪音值</a:t>
            </a:r>
            <a:endParaRPr lang="en-US" sz="1100"/>
          </a:p>
        </p:txBody>
      </p:sp>
      <p:sp>
        <p:nvSpPr>
          <p:cNvPr name="AutoShape 40" id="40"/>
          <p:cNvSpPr/>
          <p:nvPr/>
        </p:nvSpPr>
        <p:spPr>
          <a:xfrm rot="0" flipH="false" flipV="false">
            <a:off x="10096500" y="2819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dB(A) 静音环保设计</a:t>
            </a:r>
            <a:endParaRPr lang="en-US" sz="1100"/>
          </a:p>
        </p:txBody>
      </p:sp>
      <p:sp>
        <p:nvSpPr>
          <p:cNvPr name="AutoShape 41" id="41"/>
          <p:cNvSpPr/>
          <p:nvPr/>
        </p:nvSpPr>
        <p:spPr>
          <a:xfrm rot="0" flipH="false" flipV="false">
            <a:off x="10198100" y="3200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优化齿轮传动比与风道结构，实测工作噪音≤72dB(A)，远低于国标限值，作业更舒适。</a:t>
            </a:r>
            <a:endParaRPr lang="en-US" sz="1100"/>
          </a:p>
        </p:txBody>
      </p:sp>
      <p:sp>
        <p:nvSpPr>
          <p:cNvPr name="AutoShape 42" id="42"/>
          <p:cNvSpPr/>
          <p:nvPr/>
        </p:nvSpPr>
        <p:spPr>
          <a:xfrm rot="0" flipH="false" flipV="false">
            <a:off x="508000" y="4318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43" id="43"/>
          <p:cNvSpPr/>
          <p:nvPr/>
        </p:nvSpPr>
        <p:spPr>
          <a:xfrm rot="0" flipH="false" flipV="false">
            <a:off x="508000" y="4318000"/>
            <a:ext cx="1816100" cy="381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44" id="44"/>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0" flipH="false" flipV="false">
            <a:off x="660400" y="4546600"/>
            <a:ext cx="304800" cy="304800"/>
          </a:xfrm>
          <a:prstGeom prst="rect">
            <a:avLst/>
          </a:prstGeom>
        </p:spPr>
      </p:pic>
      <p:sp>
        <p:nvSpPr>
          <p:cNvPr name="AutoShape 45" id="45"/>
          <p:cNvSpPr/>
          <p:nvPr/>
        </p:nvSpPr>
        <p:spPr>
          <a:xfrm rot="0" flipH="false" flipV="false">
            <a:off x="1016000" y="4546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手柄直径</a:t>
            </a:r>
            <a:endParaRPr lang="en-US" sz="1100"/>
          </a:p>
        </p:txBody>
      </p:sp>
      <p:sp>
        <p:nvSpPr>
          <p:cNvPr name="AutoShape 46" id="46"/>
          <p:cNvSpPr/>
          <p:nvPr/>
        </p:nvSpPr>
        <p:spPr>
          <a:xfrm rot="0" flipH="false" flipV="false">
            <a:off x="508000" y="4978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(mm) 人体工学握持</a:t>
            </a:r>
            <a:endParaRPr lang="en-US" sz="1100"/>
          </a:p>
        </p:txBody>
      </p:sp>
      <p:sp>
        <p:nvSpPr>
          <p:cNvPr name="AutoShape 47" id="47"/>
          <p:cNvSpPr/>
          <p:nvPr/>
        </p:nvSpPr>
        <p:spPr>
          <a:xfrm rot="0" flipH="false" flipV="false">
            <a:off x="609600" y="5359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基于亚洲人手型数据设计，直径参数经千人握持测试优化，有效降低长时间作业的疲劳感。</a:t>
            </a:r>
            <a:endParaRPr lang="en-US" sz="1100"/>
          </a:p>
        </p:txBody>
      </p:sp>
      <p:sp>
        <p:nvSpPr>
          <p:cNvPr name="AutoShape 48" id="48"/>
          <p:cNvSpPr/>
          <p:nvPr/>
        </p:nvSpPr>
        <p:spPr>
          <a:xfrm rot="0" flipH="false" flipV="false">
            <a:off x="2425700" y="4318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49" id="49"/>
          <p:cNvSpPr/>
          <p:nvPr/>
        </p:nvSpPr>
        <p:spPr>
          <a:xfrm rot="0" flipH="false" flipV="false">
            <a:off x="2425700" y="4318000"/>
            <a:ext cx="1816100" cy="381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50" id="50"/>
          <p:cNvPicPr>
            <a:picLocks noChangeAspect="true"/>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rot="0" flipH="false" flipV="false">
            <a:off x="2578100" y="4546600"/>
            <a:ext cx="304800" cy="304800"/>
          </a:xfrm>
          <a:prstGeom prst="rect">
            <a:avLst/>
          </a:prstGeom>
        </p:spPr>
      </p:pic>
      <p:sp>
        <p:nvSpPr>
          <p:cNvPr name="AutoShape 51" id="51"/>
          <p:cNvSpPr/>
          <p:nvPr/>
        </p:nvSpPr>
        <p:spPr>
          <a:xfrm rot="0" flipH="false" flipV="false">
            <a:off x="2933700" y="4546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夹头范围</a:t>
            </a:r>
            <a:endParaRPr lang="en-US" sz="1100"/>
          </a:p>
        </p:txBody>
      </p:sp>
      <p:sp>
        <p:nvSpPr>
          <p:cNvPr name="AutoShape 52" id="52"/>
          <p:cNvSpPr/>
          <p:nvPr/>
        </p:nvSpPr>
        <p:spPr>
          <a:xfrm rot="0" flipH="false" flipV="false">
            <a:off x="2425700" y="4978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(mm) 高精度兼容性</a:t>
            </a:r>
            <a:endParaRPr lang="en-US" sz="1100"/>
          </a:p>
        </p:txBody>
      </p:sp>
      <p:sp>
        <p:nvSpPr>
          <p:cNvPr name="AutoShape 53" id="53"/>
          <p:cNvSpPr/>
          <p:nvPr/>
        </p:nvSpPr>
        <p:spPr>
          <a:xfrm rot="0" flipH="false" flipV="false">
            <a:off x="2527300" y="5359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采用进口精密弹簧夹头，夹持范围实测误差≤0.05mm，完美兼容1-13mm全规格钻头与批头。</a:t>
            </a:r>
            <a:endParaRPr lang="en-US" sz="1100"/>
          </a:p>
        </p:txBody>
      </p:sp>
      <p:sp>
        <p:nvSpPr>
          <p:cNvPr name="AutoShape 54" id="54"/>
          <p:cNvSpPr/>
          <p:nvPr/>
        </p:nvSpPr>
        <p:spPr>
          <a:xfrm rot="0" flipH="false" flipV="false">
            <a:off x="4343400" y="4318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55" id="55"/>
          <p:cNvSpPr/>
          <p:nvPr/>
        </p:nvSpPr>
        <p:spPr>
          <a:xfrm rot="0" flipH="false" flipV="false">
            <a:off x="4343400" y="4318000"/>
            <a:ext cx="1816100" cy="381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56" id="56"/>
          <p:cNvPicPr>
            <a:picLocks noChangeAspect="true"/>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0" flipH="false" flipV="false">
            <a:off x="4495800" y="4546600"/>
            <a:ext cx="304800" cy="304800"/>
          </a:xfrm>
          <a:prstGeom prst="rect">
            <a:avLst/>
          </a:prstGeom>
        </p:spPr>
      </p:pic>
      <p:sp>
        <p:nvSpPr>
          <p:cNvPr name="AutoShape 57" id="57"/>
          <p:cNvSpPr/>
          <p:nvPr/>
        </p:nvSpPr>
        <p:spPr>
          <a:xfrm rot="0" flipH="false" flipV="false">
            <a:off x="4851400" y="4546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齿轮箱寿命</a:t>
            </a:r>
            <a:endParaRPr lang="en-US" sz="1100"/>
          </a:p>
        </p:txBody>
      </p:sp>
      <p:sp>
        <p:nvSpPr>
          <p:cNvPr name="AutoShape 58" id="58"/>
          <p:cNvSpPr/>
          <p:nvPr/>
        </p:nvSpPr>
        <p:spPr>
          <a:xfrm rot="0" flipH="false" flipV="false">
            <a:off x="4343400" y="4978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(次) 高强度抗冲击</a:t>
            </a:r>
            <a:endParaRPr lang="en-US" sz="1100"/>
          </a:p>
        </p:txBody>
      </p:sp>
      <p:sp>
        <p:nvSpPr>
          <p:cNvPr name="AutoShape 59" id="59"/>
          <p:cNvSpPr/>
          <p:nvPr/>
        </p:nvSpPr>
        <p:spPr>
          <a:xfrm rot="0" flipH="false" flipV="false">
            <a:off x="4445000" y="5359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军工级合金钢齿轮组，经120万次正反转冲击测试无故障，传动效率保持在98%以上。</a:t>
            </a:r>
            <a:endParaRPr lang="en-US" sz="1100"/>
          </a:p>
        </p:txBody>
      </p:sp>
      <p:sp>
        <p:nvSpPr>
          <p:cNvPr name="AutoShape 60" id="60"/>
          <p:cNvSpPr/>
          <p:nvPr/>
        </p:nvSpPr>
        <p:spPr>
          <a:xfrm rot="0" flipH="false" flipV="false">
            <a:off x="6261100" y="4318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61" id="61"/>
          <p:cNvSpPr/>
          <p:nvPr/>
        </p:nvSpPr>
        <p:spPr>
          <a:xfrm rot="0" flipH="false" flipV="false">
            <a:off x="6261100" y="4318000"/>
            <a:ext cx="1816100" cy="381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2" id="62"/>
          <p:cNvPicPr>
            <a:picLocks noChangeAspect="true"/>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0" flipH="false" flipV="false">
            <a:off x="6413500" y="4546600"/>
            <a:ext cx="304800" cy="304800"/>
          </a:xfrm>
          <a:prstGeom prst="rect">
            <a:avLst/>
          </a:prstGeom>
        </p:spPr>
      </p:pic>
      <p:sp>
        <p:nvSpPr>
          <p:cNvPr name="AutoShape 63" id="63"/>
          <p:cNvSpPr/>
          <p:nvPr/>
        </p:nvSpPr>
        <p:spPr>
          <a:xfrm rot="0" flipH="false" flipV="false">
            <a:off x="6769100" y="4546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外壳抗摔</a:t>
            </a:r>
            <a:endParaRPr lang="en-US" sz="1100"/>
          </a:p>
        </p:txBody>
      </p:sp>
      <p:sp>
        <p:nvSpPr>
          <p:cNvPr name="AutoShape 64" id="64"/>
          <p:cNvSpPr/>
          <p:nvPr/>
        </p:nvSpPr>
        <p:spPr>
          <a:xfrm rot="0" flipH="false" flipV="false">
            <a:off x="6261100" y="4978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(m) 军工级防护</a:t>
            </a:r>
            <a:endParaRPr lang="en-US" sz="1100"/>
          </a:p>
        </p:txBody>
      </p:sp>
      <p:sp>
        <p:nvSpPr>
          <p:cNvPr name="AutoShape 65" id="65"/>
          <p:cNvSpPr/>
          <p:nvPr/>
        </p:nvSpPr>
        <p:spPr>
          <a:xfrm rot="0" flipH="false" flipV="false">
            <a:off x="6362700" y="5359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高强度ABS+PC复合材质，从1.8米高度六面跌落测试无损，轻松应对工地复杂的磕碰场景。</a:t>
            </a:r>
            <a:endParaRPr lang="en-US" sz="1100"/>
          </a:p>
        </p:txBody>
      </p:sp>
      <p:sp>
        <p:nvSpPr>
          <p:cNvPr name="AutoShape 66" id="66"/>
          <p:cNvSpPr/>
          <p:nvPr/>
        </p:nvSpPr>
        <p:spPr>
          <a:xfrm rot="0" flipH="false" flipV="false">
            <a:off x="8178800" y="4318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67" id="67"/>
          <p:cNvSpPr/>
          <p:nvPr/>
        </p:nvSpPr>
        <p:spPr>
          <a:xfrm rot="0" flipH="false" flipV="false">
            <a:off x="8178800" y="4318000"/>
            <a:ext cx="1816100" cy="381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8" id="68"/>
          <p:cNvPicPr>
            <a:picLocks noChangeAspect="true"/>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rot="0" flipH="false" flipV="false">
            <a:off x="8331200" y="4546600"/>
            <a:ext cx="304800" cy="304800"/>
          </a:xfrm>
          <a:prstGeom prst="rect">
            <a:avLst/>
          </a:prstGeom>
        </p:spPr>
      </p:pic>
      <p:sp>
        <p:nvSpPr>
          <p:cNvPr name="AutoShape 69" id="69"/>
          <p:cNvSpPr/>
          <p:nvPr/>
        </p:nvSpPr>
        <p:spPr>
          <a:xfrm rot="0" flipH="false" flipV="false">
            <a:off x="8686800" y="4546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扭矩档位</a:t>
            </a:r>
            <a:endParaRPr lang="en-US" sz="1100"/>
          </a:p>
        </p:txBody>
      </p:sp>
      <p:sp>
        <p:nvSpPr>
          <p:cNvPr name="AutoShape 70" id="70"/>
          <p:cNvSpPr/>
          <p:nvPr/>
        </p:nvSpPr>
        <p:spPr>
          <a:xfrm rot="0" flipH="false" flipV="false">
            <a:off x="8178800" y="4978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(档) 精细化调节</a:t>
            </a:r>
            <a:endParaRPr lang="en-US" sz="1100"/>
          </a:p>
        </p:txBody>
      </p:sp>
      <p:sp>
        <p:nvSpPr>
          <p:cNvPr name="AutoShape 71" id="71"/>
          <p:cNvSpPr/>
          <p:nvPr/>
        </p:nvSpPr>
        <p:spPr>
          <a:xfrm rot="0" flipH="false" flipV="false">
            <a:off x="8280400" y="5359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20+1档精密扭矩调节，每一档位扭矩值实测误差≤3%，精准匹配木材、金属等不同材质需求。</a:t>
            </a:r>
            <a:endParaRPr lang="en-US" sz="1100"/>
          </a:p>
        </p:txBody>
      </p:sp>
      <p:sp>
        <p:nvSpPr>
          <p:cNvPr name="AutoShape 72" id="72"/>
          <p:cNvSpPr/>
          <p:nvPr/>
        </p:nvSpPr>
        <p:spPr>
          <a:xfrm rot="0" flipH="false" flipV="false">
            <a:off x="10096500" y="4318000"/>
            <a:ext cx="1816100" cy="1968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73" id="73"/>
          <p:cNvSpPr/>
          <p:nvPr/>
        </p:nvSpPr>
        <p:spPr>
          <a:xfrm rot="0" flipH="false" flipV="false">
            <a:off x="10096500" y="4318000"/>
            <a:ext cx="1816100" cy="381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74" id="74"/>
          <p:cNvPicPr>
            <a:picLocks noChangeAspect="true"/>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rot="0" flipH="false" flipV="false">
            <a:off x="10248900" y="4546600"/>
            <a:ext cx="304800" cy="304800"/>
          </a:xfrm>
          <a:prstGeom prst="rect">
            <a:avLst/>
          </a:prstGeom>
        </p:spPr>
      </p:pic>
      <p:sp>
        <p:nvSpPr>
          <p:cNvPr name="AutoShape 75" id="75"/>
          <p:cNvSpPr/>
          <p:nvPr/>
        </p:nvSpPr>
        <p:spPr>
          <a:xfrm rot="0" flipH="false" flipV="false">
            <a:off x="10604500" y="4546600"/>
            <a:ext cx="127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334155"/>
                </a:solidFill>
                <a:latin typeface="Noto Sans SC"/>
                <a:ea typeface="Noto Sans SC"/>
                <a:cs typeface="Noto Sans SC"/>
                <a:sym typeface="Noto Sans SC"/>
              </a:rPr>
              <a:t>正反切换</a:t>
            </a:r>
            <a:endParaRPr lang="en-US" sz="1100"/>
          </a:p>
        </p:txBody>
      </p:sp>
      <p:sp>
        <p:nvSpPr>
          <p:cNvPr name="AutoShape 76" id="76"/>
          <p:cNvSpPr/>
          <p:nvPr/>
        </p:nvSpPr>
        <p:spPr>
          <a:xfrm rot="0" flipH="false" flipV="false">
            <a:off x="10096500" y="4978400"/>
            <a:ext cx="18161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64748B"/>
                </a:solidFill>
                <a:latin typeface="Noto Sans SC"/>
                <a:ea typeface="Noto Sans SC"/>
                <a:cs typeface="Noto Sans SC"/>
                <a:sym typeface="Noto Sans SC"/>
              </a:rPr>
              <a:t>(s) 极速电控响应</a:t>
            </a:r>
            <a:endParaRPr lang="en-US" sz="1100"/>
          </a:p>
        </p:txBody>
      </p:sp>
      <p:sp>
        <p:nvSpPr>
          <p:cNvPr name="AutoShape 77" id="77"/>
          <p:cNvSpPr/>
          <p:nvPr/>
        </p:nvSpPr>
        <p:spPr>
          <a:xfrm rot="0" flipH="false" flipV="false">
            <a:off x="10198100" y="5359400"/>
            <a:ext cx="16129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100">
                <a:solidFill>
                  <a:srgbClr val="94A3B8"/>
                </a:solidFill>
                <a:latin typeface="Noto Sans SC"/>
                <a:ea typeface="Noto Sans SC"/>
                <a:cs typeface="Noto Sans SC"/>
                <a:sym typeface="Noto Sans SC"/>
              </a:rPr>
              <a:t>搭载新一代智能MOS管电控模块，正反转切换响应时间实测小于0.08秒，退螺丝更高效。</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8FAFC">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2563EB">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F59E0B">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400">
                <a:solidFill>
                  <a:srgbClr val="1E3A8A"/>
                </a:solidFill>
                <a:latin typeface="Noto Sans SC"/>
                <a:ea typeface="Noto Sans SC"/>
                <a:cs typeface="Noto Sans SC"/>
                <a:sym typeface="Noto Sans SC"/>
              </a:rPr>
              <a:t>第一阶段·产品规划 — 关系矩阵与重要度计算（核心）</a:t>
            </a:r>
            <a:endParaRPr lang="en-US" sz="1100"/>
          </a:p>
        </p:txBody>
      </p:sp>
      <p:graphicFrame>
        <p:nvGraphicFramePr>
          <p:cNvPr name="Table 5" id="5"/>
          <p:cNvGraphicFramePr>
            <a:graphicFrameLocks noGrp="true"/>
          </p:cNvGraphicFramePr>
          <p:nvPr/>
        </p:nvGraphicFramePr>
        <p:xfrm>
          <a:off x="508000" y="1524000"/>
          <a:ext cx="11176000" cy="2857500"/>
        </p:xfrm>
        <a:graphic>
          <a:graphicData uri="http://schemas.openxmlformats.org/drawingml/2006/table">
            <a:tbl>
              <a:tblPr>
                <a:effectLst/>
              </a:tblPr>
              <a:tblGrid>
                <a:gridCol w="2286000"/>
                <a:gridCol w="1778000"/>
                <a:gridCol w="1778000"/>
                <a:gridCol w="1778000"/>
                <a:gridCol w="1778000"/>
                <a:gridCol w="1778000"/>
              </a:tblGrid>
              <a:tr h="571500">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核心客户需求</a:t>
                      </a:r>
                      <a:endParaRPr lang="en-US" sz="1100"/>
                    </a:p>
                  </a:txBody>
                  <a:tcPr anchor="ctr" anchorCtr="false" marL="101600" marR="101600" marT="101600" marB="101600">
                    <a:lnL>
                      <a:noFill/>
                    </a:lnL>
                    <a:lnR>
                      <a:noFill/>
                    </a:lnR>
                    <a:lnT>
                      <a:noFill/>
                    </a:lnT>
                    <a:lnB>
                      <a:noFill/>
                    </a:lnB>
                    <a:solidFill>
                      <a:srgbClr val="2563EB">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最大扭矩</a:t>
                      </a:r>
                      <a:endParaRPr lang="en-US" sz="1100"/>
                    </a:p>
                  </a:txBody>
                  <a:tcPr anchor="ctr" anchorCtr="false" marL="101600" marR="101600" marT="101600" marB="101600">
                    <a:lnL>
                      <a:noFill/>
                    </a:lnL>
                    <a:lnR>
                      <a:noFill/>
                    </a:lnR>
                    <a:lnT>
                      <a:noFill/>
                    </a:lnT>
                    <a:lnB>
                      <a:noFill/>
                    </a:lnB>
                    <a:solidFill>
                      <a:srgbClr val="2563EB">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整机重量</a:t>
                      </a:r>
                      <a:endParaRPr lang="en-US" sz="1100"/>
                    </a:p>
                  </a:txBody>
                  <a:tcPr anchor="ctr" anchorCtr="false" marL="101600" marR="101600" marT="101600" marB="101600">
                    <a:lnL>
                      <a:noFill/>
                    </a:lnL>
                    <a:lnR>
                      <a:noFill/>
                    </a:lnR>
                    <a:lnT>
                      <a:noFill/>
                    </a:lnT>
                    <a:lnB>
                      <a:noFill/>
                    </a:lnB>
                    <a:solidFill>
                      <a:srgbClr val="2563EB">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电池容量</a:t>
                      </a:r>
                      <a:endParaRPr lang="en-US" sz="1100"/>
                    </a:p>
                  </a:txBody>
                  <a:tcPr anchor="ctr" anchorCtr="false" marL="101600" marR="101600" marT="101600" marB="101600">
                    <a:lnL>
                      <a:noFill/>
                    </a:lnL>
                    <a:lnR>
                      <a:noFill/>
                    </a:lnR>
                    <a:lnT>
                      <a:noFill/>
                    </a:lnT>
                    <a:lnB>
                      <a:noFill/>
                    </a:lnB>
                    <a:solidFill>
                      <a:srgbClr val="2563EB">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电机寿命</a:t>
                      </a:r>
                      <a:endParaRPr lang="en-US" sz="1100"/>
                    </a:p>
                  </a:txBody>
                  <a:tcPr anchor="ctr" anchorCtr="false" marL="101600" marR="101600" marT="101600" marB="101600">
                    <a:lnL>
                      <a:noFill/>
                    </a:lnL>
                    <a:lnR>
                      <a:noFill/>
                    </a:lnR>
                    <a:lnT>
                      <a:noFill/>
                    </a:lnT>
                    <a:lnB>
                      <a:noFill/>
                    </a:lnB>
                    <a:solidFill>
                      <a:srgbClr val="2563EB">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手柄直径</a:t>
                      </a:r>
                      <a:endParaRPr lang="en-US" sz="1100"/>
                    </a:p>
                  </a:txBody>
                  <a:tcPr anchor="ctr" anchorCtr="false" marL="101600" marR="101600" marT="101600" marB="101600">
                    <a:lnL>
                      <a:noFill/>
                    </a:lnL>
                    <a:lnR>
                      <a:noFill/>
                    </a:lnR>
                    <a:lnT>
                      <a:noFill/>
                    </a:lnT>
                    <a:lnB>
                      <a:noFill/>
                    </a:lnB>
                    <a:solidFill>
                      <a:srgbClr val="2563EB">
                        <a:alpha val="100000"/>
                      </a:srgbClr>
                    </a:solidFill>
                  </a:tcPr>
                </a:tc>
              </a:tr>
              <a:tr h="457200">
                <a:tc>
                  <a:txBody>
                    <a:bodyPr anchor="t" rtlCol="false"/>
                    <a:lstStyle/>
                    <a:p>
                      <a:pPr algn="l" marL="127000" indent="0">
                        <a:lnSpc>
                          <a:spcPct val="100000"/>
                        </a:lnSpc>
                        <a:defRPr/>
                      </a:pPr>
                      <a:r>
                        <a:rPr lang="en-US" b="true" i="false" strike="noStrike" u="none" sz="1300">
                          <a:solidFill>
                            <a:srgbClr val="334155"/>
                          </a:solidFill>
                          <a:latin typeface="Noto Sans SC"/>
                          <a:ea typeface="Noto Sans SC"/>
                          <a:cs typeface="Noto Sans SC"/>
                          <a:sym typeface="Noto Sans SC"/>
                        </a:rPr>
                        <a:t>01 钻孔有劲</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true" i="false" strike="noStrike" u="none" sz="1400">
                          <a:solidFill>
                            <a:srgbClr val="EF4444"/>
                          </a:solidFill>
                          <a:latin typeface="Noto Sans SC"/>
                          <a:ea typeface="Noto Sans SC"/>
                          <a:cs typeface="Noto Sans SC"/>
                          <a:sym typeface="Noto Sans SC"/>
                        </a:rPr>
                        <a:t>◎ (9分)</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 (3分)</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 (3分)</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r>
              <a:tr h="457200">
                <a:tc>
                  <a:txBody>
                    <a:bodyPr anchor="t" rtlCol="false"/>
                    <a:lstStyle/>
                    <a:p>
                      <a:pPr algn="l" marL="127000" indent="0">
                        <a:lnSpc>
                          <a:spcPct val="100000"/>
                        </a:lnSpc>
                        <a:defRPr/>
                      </a:pPr>
                      <a:r>
                        <a:rPr lang="en-US" b="true" i="false" strike="noStrike" u="none" sz="1300">
                          <a:solidFill>
                            <a:srgbClr val="334155"/>
                          </a:solidFill>
                          <a:latin typeface="Noto Sans SC"/>
                          <a:ea typeface="Noto Sans SC"/>
                          <a:cs typeface="Noto Sans SC"/>
                          <a:sym typeface="Noto Sans SC"/>
                        </a:rPr>
                        <a:t>02 重量轻</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true" i="false" strike="noStrike" u="none" sz="1400">
                          <a:solidFill>
                            <a:srgbClr val="EF4444"/>
                          </a:solidFill>
                          <a:latin typeface="Noto Sans SC"/>
                          <a:ea typeface="Noto Sans SC"/>
                          <a:cs typeface="Noto Sans SC"/>
                          <a:sym typeface="Noto Sans SC"/>
                        </a:rPr>
                        <a:t>◎ (9分)</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10B981"/>
                          </a:solidFill>
                          <a:latin typeface="Noto Sans SC"/>
                          <a:ea typeface="Noto Sans SC"/>
                          <a:cs typeface="Noto Sans SC"/>
                          <a:sym typeface="Noto Sans SC"/>
                        </a:rPr>
                        <a:t>△ (1分)</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FFFFFF">
                        <a:alpha val="100000"/>
                      </a:srgbClr>
                    </a:solidFill>
                  </a:tcPr>
                </a:tc>
              </a:tr>
              <a:tr h="457200">
                <a:tc>
                  <a:txBody>
                    <a:bodyPr anchor="t" rtlCol="false"/>
                    <a:lstStyle/>
                    <a:p>
                      <a:pPr algn="l" marL="127000" indent="0">
                        <a:lnSpc>
                          <a:spcPct val="100000"/>
                        </a:lnSpc>
                        <a:defRPr/>
                      </a:pPr>
                      <a:r>
                        <a:rPr lang="en-US" b="true" i="false" strike="noStrike" u="none" sz="1300">
                          <a:solidFill>
                            <a:srgbClr val="334155"/>
                          </a:solidFill>
                          <a:latin typeface="Noto Sans SC"/>
                          <a:ea typeface="Noto Sans SC"/>
                          <a:cs typeface="Noto Sans SC"/>
                          <a:sym typeface="Noto Sans SC"/>
                        </a:rPr>
                        <a:t>03 续航久</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 (3分)</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true" i="false" strike="noStrike" u="none" sz="1400">
                          <a:solidFill>
                            <a:srgbClr val="EF4444"/>
                          </a:solidFill>
                          <a:latin typeface="Noto Sans SC"/>
                          <a:ea typeface="Noto Sans SC"/>
                          <a:cs typeface="Noto Sans SC"/>
                          <a:sym typeface="Noto Sans SC"/>
                        </a:rPr>
                        <a:t>◎ (9分)</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r>
              <a:tr h="457200">
                <a:tc>
                  <a:txBody>
                    <a:bodyPr anchor="t" rtlCol="false"/>
                    <a:lstStyle/>
                    <a:p>
                      <a:pPr algn="l" marL="127000" indent="0">
                        <a:lnSpc>
                          <a:spcPct val="100000"/>
                        </a:lnSpc>
                        <a:defRPr/>
                      </a:pPr>
                      <a:r>
                        <a:rPr lang="en-US" b="true" i="false" strike="noStrike" u="none" sz="1300">
                          <a:solidFill>
                            <a:srgbClr val="334155"/>
                          </a:solidFill>
                          <a:latin typeface="Noto Sans SC"/>
                          <a:ea typeface="Noto Sans SC"/>
                          <a:cs typeface="Noto Sans SC"/>
                          <a:sym typeface="Noto Sans SC"/>
                        </a:rPr>
                        <a:t>04 电机耐用</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 (3分)</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 (3分)</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true" i="false" strike="noStrike" u="none" sz="1400">
                          <a:solidFill>
                            <a:srgbClr val="EF4444"/>
                          </a:solidFill>
                          <a:latin typeface="Noto Sans SC"/>
                          <a:ea typeface="Noto Sans SC"/>
                          <a:cs typeface="Noto Sans SC"/>
                          <a:sym typeface="Noto Sans SC"/>
                        </a:rPr>
                        <a:t>◎ (9分)</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FFFFFF">
                        <a:alpha val="100000"/>
                      </a:srgbClr>
                    </a:solidFill>
                  </a:tcPr>
                </a:tc>
              </a:tr>
              <a:tr h="457200">
                <a:tc>
                  <a:txBody>
                    <a:bodyPr anchor="t" rtlCol="false"/>
                    <a:lstStyle/>
                    <a:p>
                      <a:pPr algn="l" marL="127000" indent="0">
                        <a:lnSpc>
                          <a:spcPct val="100000"/>
                        </a:lnSpc>
                        <a:defRPr/>
                      </a:pPr>
                      <a:r>
                        <a:rPr lang="en-US" b="true" i="false" strike="noStrike" u="none" sz="1300">
                          <a:solidFill>
                            <a:srgbClr val="334155"/>
                          </a:solidFill>
                          <a:latin typeface="Noto Sans SC"/>
                          <a:ea typeface="Noto Sans SC"/>
                          <a:cs typeface="Noto Sans SC"/>
                          <a:sym typeface="Noto Sans SC"/>
                        </a:rPr>
                        <a:t>05 握持舒适</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false" i="false" strike="noStrike" u="none" sz="1300">
                          <a:solidFill>
                            <a:srgbClr val="94A3B8"/>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2563EB">
                        <a:alpha val="5000"/>
                      </a:srgbClr>
                    </a:solidFill>
                  </a:tcPr>
                </a:tc>
                <a:tc>
                  <a:txBody>
                    <a:bodyPr anchor="t" rtlCol="false"/>
                    <a:lstStyle/>
                    <a:p>
                      <a:pPr algn="ctr" marL="0" indent="0">
                        <a:lnSpc>
                          <a:spcPct val="100000"/>
                        </a:lnSpc>
                        <a:defRPr/>
                      </a:pPr>
                      <a:r>
                        <a:rPr lang="en-US" b="true" i="false" strike="noStrike" u="none" sz="1400">
                          <a:solidFill>
                            <a:srgbClr val="EF4444"/>
                          </a:solidFill>
                          <a:latin typeface="Noto Sans SC"/>
                          <a:ea typeface="Noto Sans SC"/>
                          <a:cs typeface="Noto Sans SC"/>
                          <a:sym typeface="Noto Sans SC"/>
                        </a:rPr>
                        <a:t>◎ (9分)</a:t>
                      </a:r>
                      <a:endParaRPr lang="en-US" sz="1100"/>
                    </a:p>
                  </a:txBody>
                  <a:tcPr anchor="ctr" anchorCtr="false" marL="101600" marR="101600" marT="101600" marB="101600">
                    <a:lnL>
                      <a:noFill/>
                    </a:lnL>
                    <a:lnR>
                      <a:noFill/>
                    </a:lnR>
                    <a:lnT>
                      <a:noFill/>
                    </a:lnT>
                    <a:lnB>
                      <a:noFill/>
                    </a:lnB>
                    <a:solidFill>
                      <a:srgbClr val="2563EB">
                        <a:alpha val="5000"/>
                      </a:srgbClr>
                    </a:solidFill>
                  </a:tcPr>
                </a:tc>
              </a:tr>
            </a:tbl>
          </a:graphicData>
        </a:graphic>
      </p:graphicFrame>
      <p:sp>
        <p:nvSpPr>
          <p:cNvPr name="AutoShape 6" id="6"/>
          <p:cNvSpPr/>
          <p:nvPr/>
        </p:nvSpPr>
        <p:spPr>
          <a:xfrm rot="0" flipH="false" flipV="false">
            <a:off x="508000" y="4572000"/>
            <a:ext cx="1117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4B5563"/>
                </a:solidFill>
                <a:latin typeface="Noto Sans SC"/>
                <a:ea typeface="Noto Sans SC"/>
                <a:cs typeface="Noto Sans SC"/>
                <a:sym typeface="Noto Sans SC"/>
              </a:rPr>
              <a:t>技术特性重要度得分排序（基于矩阵加权计算结果）</a:t>
            </a:r>
            <a:endParaRPr lang="en-US" sz="1100"/>
          </a:p>
        </p:txBody>
      </p:sp>
      <p:sp>
        <p:nvSpPr>
          <p:cNvPr name="AutoShape 7" id="7"/>
          <p:cNvSpPr/>
          <p:nvPr/>
        </p:nvSpPr>
        <p:spPr>
          <a:xfrm rot="0" flipH="false" flipV="false">
            <a:off x="508000" y="5016500"/>
            <a:ext cx="2133600" cy="1397000"/>
          </a:xfrm>
          <a:prstGeom prst="roundRect">
            <a:avLst>
              <a:gd name="adj" fmla="val 0"/>
            </a:avLst>
          </a:prstGeom>
          <a:solidFill>
            <a:srgbClr val="F97316">
              <a:alpha val="8000"/>
            </a:srgbClr>
          </a:solidFill>
          <a:ln w="25400" cmpd="sng" cap="flat">
            <a:solidFill>
              <a:srgbClr val="F97316">
                <a:alpha val="100000"/>
              </a:srgbClr>
            </a:solid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558800" y="5143500"/>
            <a:ext cx="2032000" cy="3048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400">
                <a:solidFill>
                  <a:srgbClr val="F97316"/>
                </a:solidFill>
                <a:latin typeface="Noto Sans SC"/>
                <a:ea typeface="Noto Sans SC"/>
                <a:cs typeface="Noto Sans SC"/>
                <a:sym typeface="Noto Sans SC"/>
              </a:rPr>
              <a:t>01 最大扭矩</a:t>
            </a:r>
            <a:endParaRPr lang="en-US" sz="1100"/>
          </a:p>
        </p:txBody>
      </p:sp>
      <p:sp>
        <p:nvSpPr>
          <p:cNvPr name="AutoShape 9" id="9"/>
          <p:cNvSpPr/>
          <p:nvPr/>
        </p:nvSpPr>
        <p:spPr>
          <a:xfrm rot="0" flipH="false" flipV="false">
            <a:off x="558800" y="5486400"/>
            <a:ext cx="2032000" cy="4572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600">
                <a:solidFill>
                  <a:srgbClr val="1F2937"/>
                </a:solidFill>
                <a:latin typeface="Noto Sans SC"/>
                <a:ea typeface="Noto Sans SC"/>
                <a:cs typeface="Noto Sans SC"/>
                <a:sym typeface="Noto Sans SC"/>
              </a:rPr>
              <a:t>90</a:t>
            </a:r>
            <a:r>
              <a:rPr lang="en-US" b="false" i="false" strike="noStrike" u="none" sz="1400">
                <a:solidFill>
                  <a:srgbClr val="6B7280"/>
                </a:solidFill>
                <a:latin typeface="Noto Sans SC"/>
                <a:ea typeface="Noto Sans SC"/>
                <a:cs typeface="Noto Sans SC"/>
                <a:sym typeface="Noto Sans SC"/>
              </a:rPr>
              <a:t>分</a:t>
            </a:r>
            <a:endParaRPr lang="en-US" sz="1100"/>
          </a:p>
        </p:txBody>
      </p:sp>
      <p:sp>
        <p:nvSpPr>
          <p:cNvPr name="AutoShape 10" id="10"/>
          <p:cNvSpPr/>
          <p:nvPr/>
        </p:nvSpPr>
        <p:spPr>
          <a:xfrm rot="0" flipH="false" flipV="false">
            <a:off x="558800" y="5994400"/>
            <a:ext cx="2032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200">
                <a:solidFill>
                  <a:srgbClr val="EA580C"/>
                </a:solidFill>
                <a:latin typeface="Noto Sans SC"/>
                <a:ea typeface="Noto Sans SC"/>
                <a:cs typeface="Noto Sans SC"/>
                <a:sym typeface="Noto Sans SC"/>
              </a:rPr>
              <a:t>★ 核心CTQ，重点攻关</a:t>
            </a:r>
            <a:endParaRPr lang="en-US" sz="1100"/>
          </a:p>
        </p:txBody>
      </p:sp>
      <p:sp>
        <p:nvSpPr>
          <p:cNvPr name="AutoShape 11" id="11"/>
          <p:cNvSpPr/>
          <p:nvPr/>
        </p:nvSpPr>
        <p:spPr>
          <a:xfrm rot="0" flipH="false" flipV="false">
            <a:off x="2819400" y="5016500"/>
            <a:ext cx="2133600" cy="1397000"/>
          </a:xfrm>
          <a:prstGeom prst="roundRect">
            <a:avLst>
              <a:gd name="adj" fmla="val 0"/>
            </a:avLst>
          </a:prstGeom>
          <a:solidFill>
            <a:srgbClr val="F97316">
              <a:alpha val="8000"/>
            </a:srgbClr>
          </a:solidFill>
          <a:ln w="25400" cmpd="sng" cap="flat">
            <a:solidFill>
              <a:srgbClr val="F97316">
                <a:alpha val="10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2870200" y="5143500"/>
            <a:ext cx="2032000" cy="3048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400">
                <a:solidFill>
                  <a:srgbClr val="F97316"/>
                </a:solidFill>
                <a:latin typeface="Noto Sans SC"/>
                <a:ea typeface="Noto Sans SC"/>
                <a:cs typeface="Noto Sans SC"/>
                <a:sym typeface="Noto Sans SC"/>
              </a:rPr>
              <a:t>02 电机寿命</a:t>
            </a:r>
            <a:endParaRPr lang="en-US" sz="1100"/>
          </a:p>
        </p:txBody>
      </p:sp>
      <p:sp>
        <p:nvSpPr>
          <p:cNvPr name="AutoShape 13" id="13"/>
          <p:cNvSpPr/>
          <p:nvPr/>
        </p:nvSpPr>
        <p:spPr>
          <a:xfrm rot="0" flipH="false" flipV="false">
            <a:off x="2870200" y="5486400"/>
            <a:ext cx="2032000" cy="4572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600">
                <a:solidFill>
                  <a:srgbClr val="1F2937"/>
                </a:solidFill>
                <a:latin typeface="Noto Sans SC"/>
                <a:ea typeface="Noto Sans SC"/>
                <a:cs typeface="Noto Sans SC"/>
                <a:sym typeface="Noto Sans SC"/>
              </a:rPr>
              <a:t>81</a:t>
            </a:r>
            <a:r>
              <a:rPr lang="en-US" b="false" i="false" strike="noStrike" u="none" sz="1400">
                <a:solidFill>
                  <a:srgbClr val="6B7280"/>
                </a:solidFill>
                <a:latin typeface="Noto Sans SC"/>
                <a:ea typeface="Noto Sans SC"/>
                <a:cs typeface="Noto Sans SC"/>
                <a:sym typeface="Noto Sans SC"/>
              </a:rPr>
              <a:t>分</a:t>
            </a:r>
            <a:endParaRPr lang="en-US" sz="1100"/>
          </a:p>
        </p:txBody>
      </p:sp>
      <p:sp>
        <p:nvSpPr>
          <p:cNvPr name="AutoShape 14" id="14"/>
          <p:cNvSpPr/>
          <p:nvPr/>
        </p:nvSpPr>
        <p:spPr>
          <a:xfrm rot="0" flipH="false" flipV="false">
            <a:off x="2870200" y="5994400"/>
            <a:ext cx="2032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200">
                <a:solidFill>
                  <a:srgbClr val="EA580C"/>
                </a:solidFill>
                <a:latin typeface="Noto Sans SC"/>
                <a:ea typeface="Noto Sans SC"/>
                <a:cs typeface="Noto Sans SC"/>
                <a:sym typeface="Noto Sans SC"/>
              </a:rPr>
              <a:t>★ 关键指标，确保达标</a:t>
            </a:r>
            <a:endParaRPr lang="en-US" sz="1100"/>
          </a:p>
        </p:txBody>
      </p:sp>
      <p:sp>
        <p:nvSpPr>
          <p:cNvPr name="AutoShape 15" id="15"/>
          <p:cNvSpPr/>
          <p:nvPr/>
        </p:nvSpPr>
        <p:spPr>
          <a:xfrm rot="0" flipH="false" flipV="false">
            <a:off x="5130800" y="5016500"/>
            <a:ext cx="2133600" cy="1397000"/>
          </a:xfrm>
          <a:prstGeom prst="roundRect">
            <a:avLst>
              <a:gd name="adj" fmla="val 0"/>
            </a:avLst>
          </a:prstGeom>
          <a:solidFill>
            <a:srgbClr val="F97316">
              <a:alpha val="8000"/>
            </a:srgbClr>
          </a:solidFill>
          <a:ln w="25400" cmpd="sng" cap="flat">
            <a:solidFill>
              <a:srgbClr val="F97316">
                <a:alpha val="100000"/>
              </a:srgbClr>
            </a:solidFill>
            <a:prstDash val="solid"/>
            <a:round/>
          </a:ln>
        </p:spPr>
        <p:txBody>
          <a:bodyPr anchor="ctr" rtlCol="false" vert="horz" wrap="square" lIns="63500" rIns="63500" tIns="63500" bIns="63500"/>
          <a:lstStyle/>
          <a:p>
            <a:pPr algn="ctr">
              <a:defRPr/>
            </a:pPr>
            <a:endParaRPr/>
          </a:p>
        </p:txBody>
      </p:sp>
      <p:sp>
        <p:nvSpPr>
          <p:cNvPr name="AutoShape 16" id="16"/>
          <p:cNvSpPr/>
          <p:nvPr/>
        </p:nvSpPr>
        <p:spPr>
          <a:xfrm rot="0" flipH="false" flipV="false">
            <a:off x="5181600" y="5143500"/>
            <a:ext cx="2032000" cy="3048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400">
                <a:solidFill>
                  <a:srgbClr val="F97316"/>
                </a:solidFill>
                <a:latin typeface="Noto Sans SC"/>
                <a:ea typeface="Noto Sans SC"/>
                <a:cs typeface="Noto Sans SC"/>
                <a:sym typeface="Noto Sans SC"/>
              </a:rPr>
              <a:t>03 电池容量</a:t>
            </a:r>
            <a:endParaRPr lang="en-US" sz="1100"/>
          </a:p>
        </p:txBody>
      </p:sp>
      <p:sp>
        <p:nvSpPr>
          <p:cNvPr name="AutoShape 17" id="17"/>
          <p:cNvSpPr/>
          <p:nvPr/>
        </p:nvSpPr>
        <p:spPr>
          <a:xfrm rot="0" flipH="false" flipV="false">
            <a:off x="5181600" y="5486400"/>
            <a:ext cx="2032000" cy="4572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600">
                <a:solidFill>
                  <a:srgbClr val="1F2937"/>
                </a:solidFill>
                <a:latin typeface="Noto Sans SC"/>
                <a:ea typeface="Noto Sans SC"/>
                <a:cs typeface="Noto Sans SC"/>
                <a:sym typeface="Noto Sans SC"/>
              </a:rPr>
              <a:t>72</a:t>
            </a:r>
            <a:r>
              <a:rPr lang="en-US" b="false" i="false" strike="noStrike" u="none" sz="1400">
                <a:solidFill>
                  <a:srgbClr val="6B7280"/>
                </a:solidFill>
                <a:latin typeface="Noto Sans SC"/>
                <a:ea typeface="Noto Sans SC"/>
                <a:cs typeface="Noto Sans SC"/>
                <a:sym typeface="Noto Sans SC"/>
              </a:rPr>
              <a:t>分</a:t>
            </a:r>
            <a:endParaRPr lang="en-US" sz="1100"/>
          </a:p>
        </p:txBody>
      </p:sp>
      <p:sp>
        <p:nvSpPr>
          <p:cNvPr name="AutoShape 18" id="18"/>
          <p:cNvSpPr/>
          <p:nvPr/>
        </p:nvSpPr>
        <p:spPr>
          <a:xfrm rot="0" flipH="false" flipV="false">
            <a:off x="5181600" y="5994400"/>
            <a:ext cx="2032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200">
                <a:solidFill>
                  <a:srgbClr val="EA580C"/>
                </a:solidFill>
                <a:latin typeface="Noto Sans SC"/>
                <a:ea typeface="Noto Sans SC"/>
                <a:cs typeface="Noto Sans SC"/>
                <a:sym typeface="Noto Sans SC"/>
              </a:rPr>
              <a:t>★ 重点优化，提升体验</a:t>
            </a:r>
            <a:endParaRPr lang="en-US" sz="1100"/>
          </a:p>
        </p:txBody>
      </p:sp>
      <p:sp>
        <p:nvSpPr>
          <p:cNvPr name="AutoShape 19" id="19"/>
          <p:cNvSpPr/>
          <p:nvPr/>
        </p:nvSpPr>
        <p:spPr>
          <a:xfrm rot="0" flipH="false" flipV="false">
            <a:off x="7442200" y="5016500"/>
            <a:ext cx="2133600" cy="1397000"/>
          </a:xfrm>
          <a:prstGeom prst="roundRect">
            <a:avLst>
              <a:gd name="adj" fmla="val 0"/>
            </a:avLst>
          </a:prstGeom>
          <a:solidFill>
            <a:srgbClr val="6B7280">
              <a:alpha val="8000"/>
            </a:srgbClr>
          </a:solidFill>
          <a:ln w="12700" cmpd="sng" cap="flat">
            <a:solidFill>
              <a:srgbClr val="D1D5DB">
                <a:alpha val="100000"/>
              </a:srgbClr>
            </a:solidFill>
            <a:prstDash val="solid"/>
            <a:round/>
          </a:ln>
        </p:spPr>
        <p:txBody>
          <a:bodyPr anchor="ctr" rtlCol="false" vert="horz" wrap="square" lIns="63500" rIns="63500" tIns="63500" bIns="63500"/>
          <a:lstStyle/>
          <a:p>
            <a:pPr algn="ctr">
              <a:defRPr/>
            </a:pPr>
            <a:endParaRPr/>
          </a:p>
        </p:txBody>
      </p:sp>
      <p:sp>
        <p:nvSpPr>
          <p:cNvPr name="AutoShape 20" id="20"/>
          <p:cNvSpPr/>
          <p:nvPr/>
        </p:nvSpPr>
        <p:spPr>
          <a:xfrm rot="0" flipH="false" flipV="false">
            <a:off x="7493000" y="5143500"/>
            <a:ext cx="2032000" cy="3048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400">
                <a:solidFill>
                  <a:srgbClr val="4B5563"/>
                </a:solidFill>
                <a:latin typeface="Noto Sans SC"/>
                <a:ea typeface="Noto Sans SC"/>
                <a:cs typeface="Noto Sans SC"/>
                <a:sym typeface="Noto Sans SC"/>
              </a:rPr>
              <a:t>04 整机重量</a:t>
            </a:r>
            <a:endParaRPr lang="en-US" sz="1100"/>
          </a:p>
        </p:txBody>
      </p:sp>
      <p:sp>
        <p:nvSpPr>
          <p:cNvPr name="AutoShape 21" id="21"/>
          <p:cNvSpPr/>
          <p:nvPr/>
        </p:nvSpPr>
        <p:spPr>
          <a:xfrm rot="0" flipH="false" flipV="false">
            <a:off x="7493000" y="5486400"/>
            <a:ext cx="2032000" cy="4572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600">
                <a:solidFill>
                  <a:srgbClr val="374151"/>
                </a:solidFill>
                <a:latin typeface="Noto Sans SC"/>
                <a:ea typeface="Noto Sans SC"/>
                <a:cs typeface="Noto Sans SC"/>
                <a:sym typeface="Noto Sans SC"/>
              </a:rPr>
              <a:t>45</a:t>
            </a:r>
            <a:r>
              <a:rPr lang="en-US" b="false" i="false" strike="noStrike" u="none" sz="1400">
                <a:solidFill>
                  <a:srgbClr val="6B7280"/>
                </a:solidFill>
                <a:latin typeface="Noto Sans SC"/>
                <a:ea typeface="Noto Sans SC"/>
                <a:cs typeface="Noto Sans SC"/>
                <a:sym typeface="Noto Sans SC"/>
              </a:rPr>
              <a:t>分</a:t>
            </a:r>
            <a:endParaRPr lang="en-US" sz="1100"/>
          </a:p>
        </p:txBody>
      </p:sp>
      <p:sp>
        <p:nvSpPr>
          <p:cNvPr name="AutoShape 22" id="22"/>
          <p:cNvSpPr/>
          <p:nvPr/>
        </p:nvSpPr>
        <p:spPr>
          <a:xfrm rot="0" flipH="false" flipV="false">
            <a:off x="7493000" y="5994400"/>
            <a:ext cx="2032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200">
                <a:solidFill>
                  <a:srgbClr val="6B7280"/>
                </a:solidFill>
                <a:latin typeface="Noto Sans SC"/>
                <a:ea typeface="Noto Sans SC"/>
                <a:cs typeface="Noto Sans SC"/>
                <a:sym typeface="Noto Sans SC"/>
              </a:rPr>
              <a:t>一般关注，合理控制</a:t>
            </a:r>
            <a:endParaRPr lang="en-US" sz="1100"/>
          </a:p>
        </p:txBody>
      </p:sp>
      <p:sp>
        <p:nvSpPr>
          <p:cNvPr name="AutoShape 23" id="23"/>
          <p:cNvSpPr/>
          <p:nvPr/>
        </p:nvSpPr>
        <p:spPr>
          <a:xfrm rot="0" flipH="false" flipV="false">
            <a:off x="9753600" y="5016500"/>
            <a:ext cx="2133600" cy="1397000"/>
          </a:xfrm>
          <a:prstGeom prst="roundRect">
            <a:avLst>
              <a:gd name="adj" fmla="val 0"/>
            </a:avLst>
          </a:prstGeom>
          <a:solidFill>
            <a:srgbClr val="6B7280">
              <a:alpha val="8000"/>
            </a:srgbClr>
          </a:solidFill>
          <a:ln w="12700" cmpd="sng" cap="flat">
            <a:solidFill>
              <a:srgbClr val="D1D5DB">
                <a:alpha val="100000"/>
              </a:srgbClr>
            </a:solid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9804400" y="5143500"/>
            <a:ext cx="2032000" cy="3048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400">
                <a:solidFill>
                  <a:srgbClr val="4B5563"/>
                </a:solidFill>
                <a:latin typeface="Noto Sans SC"/>
                <a:ea typeface="Noto Sans SC"/>
                <a:cs typeface="Noto Sans SC"/>
                <a:sym typeface="Noto Sans SC"/>
              </a:rPr>
              <a:t>05 手柄直径</a:t>
            </a:r>
            <a:endParaRPr lang="en-US" sz="1100"/>
          </a:p>
        </p:txBody>
      </p:sp>
      <p:sp>
        <p:nvSpPr>
          <p:cNvPr name="AutoShape 25" id="25"/>
          <p:cNvSpPr/>
          <p:nvPr/>
        </p:nvSpPr>
        <p:spPr>
          <a:xfrm rot="0" flipH="false" flipV="false">
            <a:off x="9804400" y="5486400"/>
            <a:ext cx="2032000" cy="4572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600">
                <a:solidFill>
                  <a:srgbClr val="374151"/>
                </a:solidFill>
                <a:latin typeface="Noto Sans SC"/>
                <a:ea typeface="Noto Sans SC"/>
                <a:cs typeface="Noto Sans SC"/>
                <a:sym typeface="Noto Sans SC"/>
              </a:rPr>
              <a:t>33</a:t>
            </a:r>
            <a:r>
              <a:rPr lang="en-US" b="false" i="false" strike="noStrike" u="none" sz="1400">
                <a:solidFill>
                  <a:srgbClr val="6B7280"/>
                </a:solidFill>
                <a:latin typeface="Noto Sans SC"/>
                <a:ea typeface="Noto Sans SC"/>
                <a:cs typeface="Noto Sans SC"/>
                <a:sym typeface="Noto Sans SC"/>
              </a:rPr>
              <a:t>分</a:t>
            </a:r>
            <a:endParaRPr lang="en-US" sz="1100"/>
          </a:p>
        </p:txBody>
      </p:sp>
      <p:sp>
        <p:nvSpPr>
          <p:cNvPr name="AutoShape 26" id="26"/>
          <p:cNvSpPr/>
          <p:nvPr/>
        </p:nvSpPr>
        <p:spPr>
          <a:xfrm rot="0" flipH="false" flipV="false">
            <a:off x="9804400" y="5994400"/>
            <a:ext cx="2032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200">
                <a:solidFill>
                  <a:srgbClr val="6B7280"/>
                </a:solidFill>
                <a:latin typeface="Noto Sans SC"/>
                <a:ea typeface="Noto Sans SC"/>
                <a:cs typeface="Noto Sans SC"/>
                <a:sym typeface="Noto Sans SC"/>
              </a:rPr>
              <a:t>次要指标，标准兼容</a:t>
            </a:r>
            <a:endParaRPr lang="en-US" sz="1100"/>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FAFC">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80000"/>
            <a:ext cx="2540000" cy="2540000"/>
          </a:xfrm>
          <a:prstGeom prst="ellipse">
            <a:avLst/>
          </a:prstGeom>
          <a:solidFill>
            <a:srgbClr val="10B981">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400">
                <a:solidFill>
                  <a:srgbClr val="1E293B"/>
                </a:solidFill>
                <a:latin typeface="Noto Sans SC"/>
                <a:ea typeface="Noto Sans SC"/>
                <a:cs typeface="Noto Sans SC"/>
                <a:sym typeface="Noto Sans SC"/>
              </a:rPr>
              <a:t>第一阶段·产品规划 — 相关性与目标设定</a:t>
            </a:r>
            <a:endParaRPr lang="en-US" sz="1100"/>
          </a:p>
        </p:txBody>
      </p:sp>
      <p:sp>
        <p:nvSpPr>
          <p:cNvPr name="AutoShape 5" id="5"/>
          <p:cNvSpPr/>
          <p:nvPr/>
        </p:nvSpPr>
        <p:spPr>
          <a:xfrm rot="0" flipH="false" flipV="false">
            <a:off x="508000" y="1397000"/>
            <a:ext cx="3556000" cy="1714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98500" y="1587500"/>
            <a:ext cx="304800" cy="304800"/>
          </a:xfrm>
          <a:prstGeom prst="rect">
            <a:avLst/>
          </a:prstGeom>
        </p:spPr>
      </p:pic>
      <p:sp>
        <p:nvSpPr>
          <p:cNvPr name="AutoShape 7" id="7"/>
          <p:cNvSpPr/>
          <p:nvPr/>
        </p:nvSpPr>
        <p:spPr>
          <a:xfrm rot="0" flipH="false" flipV="false">
            <a:off x="1143000" y="1587500"/>
            <a:ext cx="2794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4155"/>
                </a:solidFill>
                <a:latin typeface="Noto Sans SC"/>
                <a:ea typeface="Noto Sans SC"/>
                <a:cs typeface="Noto Sans SC"/>
                <a:sym typeface="Noto Sans SC"/>
              </a:rPr>
              <a:t>01 动力与重量的博弈</a:t>
            </a:r>
            <a:endParaRPr lang="en-US" sz="1100"/>
          </a:p>
        </p:txBody>
      </p:sp>
      <p:sp>
        <p:nvSpPr>
          <p:cNvPr name="AutoShape 8" id="8"/>
          <p:cNvSpPr/>
          <p:nvPr/>
        </p:nvSpPr>
        <p:spPr>
          <a:xfrm rot="0" flipH="false" flipV="false">
            <a:off x="698500" y="2032000"/>
            <a:ext cx="3175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64748B"/>
                </a:solidFill>
                <a:latin typeface="Noto Sans SC"/>
                <a:ea typeface="Noto Sans SC"/>
                <a:cs typeface="Noto Sans SC"/>
                <a:sym typeface="Noto Sans SC"/>
              </a:rPr>
              <a:t>物理矛盾：追求更高的最大扭矩需强化结构，直接导致整机重量不可避免地上升，影响便携性。</a:t>
            </a:r>
            <a:endParaRPr lang="en-US" sz="1100"/>
          </a:p>
        </p:txBody>
      </p:sp>
      <p:sp>
        <p:nvSpPr>
          <p:cNvPr name="AutoShape 9" id="9"/>
          <p:cNvSpPr/>
          <p:nvPr/>
        </p:nvSpPr>
        <p:spPr>
          <a:xfrm rot="0" flipH="false" flipV="false">
            <a:off x="698500" y="2692400"/>
            <a:ext cx="3175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EF4444"/>
                </a:solidFill>
                <a:latin typeface="Noto Sans SC"/>
                <a:ea typeface="Noto Sans SC"/>
                <a:cs typeface="Noto Sans SC"/>
                <a:sym typeface="Noto Sans SC"/>
              </a:rPr>
              <a:t>⚠️ 强负相关 —— 核心技术冲突点</a:t>
            </a:r>
            <a:endParaRPr lang="en-US" sz="1100"/>
          </a:p>
        </p:txBody>
      </p:sp>
      <p:sp>
        <p:nvSpPr>
          <p:cNvPr name="AutoShape 10" id="10"/>
          <p:cNvSpPr/>
          <p:nvPr/>
        </p:nvSpPr>
        <p:spPr>
          <a:xfrm rot="0" flipH="false" flipV="false">
            <a:off x="4318000" y="1397000"/>
            <a:ext cx="3556000" cy="1714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4508500" y="1587500"/>
            <a:ext cx="304800" cy="304800"/>
          </a:xfrm>
          <a:prstGeom prst="rect">
            <a:avLst/>
          </a:prstGeom>
        </p:spPr>
      </p:pic>
      <p:sp>
        <p:nvSpPr>
          <p:cNvPr name="AutoShape 12" id="12"/>
          <p:cNvSpPr/>
          <p:nvPr/>
        </p:nvSpPr>
        <p:spPr>
          <a:xfrm rot="0" flipH="false" flipV="false">
            <a:off x="4953000" y="1587500"/>
            <a:ext cx="2794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4155"/>
                </a:solidFill>
                <a:latin typeface="Noto Sans SC"/>
                <a:ea typeface="Noto Sans SC"/>
                <a:cs typeface="Noto Sans SC"/>
                <a:sym typeface="Noto Sans SC"/>
              </a:rPr>
              <a:t>02 续航与便携的平衡</a:t>
            </a:r>
            <a:endParaRPr lang="en-US" sz="1100"/>
          </a:p>
        </p:txBody>
      </p:sp>
      <p:sp>
        <p:nvSpPr>
          <p:cNvPr name="AutoShape 13" id="13"/>
          <p:cNvSpPr/>
          <p:nvPr/>
        </p:nvSpPr>
        <p:spPr>
          <a:xfrm rot="0" flipH="false" flipV="false">
            <a:off x="4508500" y="2032000"/>
            <a:ext cx="3175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64748B"/>
                </a:solidFill>
                <a:latin typeface="Noto Sans SC"/>
                <a:ea typeface="Noto Sans SC"/>
                <a:cs typeface="Noto Sans SC"/>
                <a:sym typeface="Noto Sans SC"/>
              </a:rPr>
              <a:t>能量矛盾：更大的电池容量意味着更多的电芯堆叠，这将直接增加机身自重，违背轻量化趋势。</a:t>
            </a:r>
            <a:endParaRPr lang="en-US" sz="1100"/>
          </a:p>
        </p:txBody>
      </p:sp>
      <p:sp>
        <p:nvSpPr>
          <p:cNvPr name="AutoShape 14" id="14"/>
          <p:cNvSpPr/>
          <p:nvPr/>
        </p:nvSpPr>
        <p:spPr>
          <a:xfrm rot="0" flipH="false" flipV="false">
            <a:off x="4508500" y="2692400"/>
            <a:ext cx="3175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EF4444"/>
                </a:solidFill>
                <a:latin typeface="Noto Sans SC"/>
                <a:ea typeface="Noto Sans SC"/>
                <a:cs typeface="Noto Sans SC"/>
                <a:sym typeface="Noto Sans SC"/>
              </a:rPr>
              <a:t>⚠️ 强负相关 —— 设计取舍难点</a:t>
            </a:r>
            <a:endParaRPr lang="en-US" sz="1100"/>
          </a:p>
        </p:txBody>
      </p:sp>
      <p:sp>
        <p:nvSpPr>
          <p:cNvPr name="AutoShape 15" id="15"/>
          <p:cNvSpPr/>
          <p:nvPr/>
        </p:nvSpPr>
        <p:spPr>
          <a:xfrm rot="0" flipH="false" flipV="false">
            <a:off x="8128000" y="1397000"/>
            <a:ext cx="3556000" cy="1714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8318500" y="1587500"/>
            <a:ext cx="304800" cy="304800"/>
          </a:xfrm>
          <a:prstGeom prst="rect">
            <a:avLst/>
          </a:prstGeom>
        </p:spPr>
      </p:pic>
      <p:sp>
        <p:nvSpPr>
          <p:cNvPr name="AutoShape 17" id="17"/>
          <p:cNvSpPr/>
          <p:nvPr/>
        </p:nvSpPr>
        <p:spPr>
          <a:xfrm rot="0" flipH="false" flipV="false">
            <a:off x="8763000" y="1587500"/>
            <a:ext cx="2794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4155"/>
                </a:solidFill>
                <a:latin typeface="Noto Sans SC"/>
                <a:ea typeface="Noto Sans SC"/>
                <a:cs typeface="Noto Sans SC"/>
                <a:sym typeface="Noto Sans SC"/>
              </a:rPr>
              <a:t>03 寿命与静音的协同</a:t>
            </a:r>
            <a:endParaRPr lang="en-US" sz="1100"/>
          </a:p>
        </p:txBody>
      </p:sp>
      <p:sp>
        <p:nvSpPr>
          <p:cNvPr name="AutoShape 18" id="18"/>
          <p:cNvSpPr/>
          <p:nvPr/>
        </p:nvSpPr>
        <p:spPr>
          <a:xfrm rot="0" flipH="false" flipV="false">
            <a:off x="8318500" y="2032000"/>
            <a:ext cx="3175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64748B"/>
                </a:solidFill>
                <a:latin typeface="Noto Sans SC"/>
                <a:ea typeface="Noto Sans SC"/>
                <a:cs typeface="Noto Sans SC"/>
                <a:sym typeface="Noto Sans SC"/>
              </a:rPr>
              <a:t>正向增益：优化电机磁路设计与高精度轴承工艺，不仅能延长电机寿命，还能显著降低运行噪音。</a:t>
            </a:r>
            <a:endParaRPr lang="en-US" sz="1100"/>
          </a:p>
        </p:txBody>
      </p:sp>
      <p:sp>
        <p:nvSpPr>
          <p:cNvPr name="AutoShape 19" id="19"/>
          <p:cNvSpPr/>
          <p:nvPr/>
        </p:nvSpPr>
        <p:spPr>
          <a:xfrm rot="0" flipH="false" flipV="false">
            <a:off x="8318500" y="2692400"/>
            <a:ext cx="3175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10B981"/>
                </a:solidFill>
                <a:latin typeface="Noto Sans SC"/>
                <a:ea typeface="Noto Sans SC"/>
                <a:cs typeface="Noto Sans SC"/>
                <a:sym typeface="Noto Sans SC"/>
              </a:rPr>
              <a:t>✅ 正相关 —— 技术优化共赢点</a:t>
            </a:r>
            <a:endParaRPr lang="en-US" sz="1100"/>
          </a:p>
        </p:txBody>
      </p:sp>
      <p:sp>
        <p:nvSpPr>
          <p:cNvPr name="AutoShape 20" id="20"/>
          <p:cNvSpPr/>
          <p:nvPr/>
        </p:nvSpPr>
        <p:spPr>
          <a:xfrm rot="0" flipH="false" flipV="false">
            <a:off x="508000" y="3365500"/>
            <a:ext cx="11176000" cy="609600"/>
          </a:xfrm>
          <a:prstGeom prst="roundRect">
            <a:avLst>
              <a:gd name="adj" fmla="val 0"/>
            </a:avLst>
          </a:prstGeom>
          <a:solidFill>
            <a:srgbClr val="3B82F6">
              <a:alpha val="8000"/>
            </a:srgbClr>
          </a:solidFill>
          <a:ln w="12700" cmpd="sng" cap="flat">
            <a:solidFill>
              <a:srgbClr val="3B82F6">
                <a:alpha val="20000"/>
              </a:srgbClr>
            </a:solidFill>
            <a:prstDash val="solid"/>
            <a:round/>
          </a:ln>
        </p:spPr>
        <p:txBody>
          <a:bodyPr anchor="ctr" rtlCol="false" vert="horz" wrap="square" lIns="63500" rIns="63500" tIns="63500" bIns="63500"/>
          <a:lstStyle/>
          <a:p>
            <a:pPr algn="ctr">
              <a:defRPr/>
            </a:pPr>
            <a:endParaRPr/>
          </a:p>
        </p:txBody>
      </p:sp>
      <p:sp>
        <p:nvSpPr>
          <p:cNvPr name="AutoShape 21" id="21"/>
          <p:cNvSpPr/>
          <p:nvPr/>
        </p:nvSpPr>
        <p:spPr>
          <a:xfrm rot="0" flipH="false" flipV="false">
            <a:off x="635000" y="3492500"/>
            <a:ext cx="10922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2563EB"/>
                </a:solidFill>
                <a:latin typeface="Noto Sans SC"/>
                <a:ea typeface="Noto Sans SC"/>
                <a:cs typeface="Noto Sans SC"/>
                <a:sym typeface="Noto Sans SC"/>
              </a:rPr>
              <a:t>💡 研发洞察：</a:t>
            </a:r>
            <a:r>
              <a:rPr lang="en-US" b="false" i="false" strike="noStrike" u="none" sz="1400">
                <a:solidFill>
                  <a:srgbClr val="334155"/>
                </a:solidFill>
                <a:latin typeface="Noto Sans SC"/>
                <a:ea typeface="Noto Sans SC"/>
                <a:cs typeface="Noto Sans SC"/>
                <a:sym typeface="Noto Sans SC"/>
              </a:rPr>
              <a:t>负相关的技术矛盾正是产品差异化的突破口。我们将通过材料创新（如碳纤维复合材料）、结构拓扑优化等手段，打破传统“此消彼长”的技术僵局。</a:t>
            </a:r>
            <a:endParaRPr lang="en-US" sz="1100"/>
          </a:p>
        </p:txBody>
      </p:sp>
      <p:sp>
        <p:nvSpPr>
          <p:cNvPr name="AutoShape 22" id="22"/>
          <p:cNvSpPr/>
          <p:nvPr/>
        </p:nvSpPr>
        <p:spPr>
          <a:xfrm rot="0" flipH="false" flipV="false">
            <a:off x="508000" y="4191000"/>
            <a:ext cx="1117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E293B"/>
                </a:solidFill>
                <a:latin typeface="Noto Sans SC"/>
                <a:ea typeface="Noto Sans SC"/>
                <a:cs typeface="Noto Sans SC"/>
                <a:sym typeface="Noto Sans SC"/>
              </a:rPr>
              <a:t>关键质量特性 (CTQ) 目标值与行业对标</a:t>
            </a:r>
            <a:endParaRPr lang="en-US" sz="1100"/>
          </a:p>
        </p:txBody>
      </p:sp>
      <p:sp>
        <p:nvSpPr>
          <p:cNvPr name="AutoShape 23" id="23"/>
          <p:cNvSpPr/>
          <p:nvPr/>
        </p:nvSpPr>
        <p:spPr>
          <a:xfrm rot="0" flipH="false" flipV="false">
            <a:off x="508000" y="4826000"/>
            <a:ext cx="3556000" cy="1524000"/>
          </a:xfrm>
          <a:prstGeom prst="roundRect">
            <a:avLst>
              <a:gd name="adj" fmla="val 0"/>
            </a:avLst>
          </a:prstGeom>
          <a:solidFill>
            <a:srgbClr val="10B981">
              <a:alpha val="6000"/>
            </a:srgbClr>
          </a:solidFill>
          <a:ln w="12700" cmpd="sng" cap="flat">
            <a:solidFill>
              <a:srgbClr val="10B981">
                <a:alpha val="20000"/>
              </a:srgbClr>
            </a:solid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698500" y="4978400"/>
            <a:ext cx="3302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5803D"/>
                </a:solidFill>
                <a:latin typeface="Noto Sans SC"/>
                <a:ea typeface="Noto Sans SC"/>
                <a:cs typeface="Noto Sans SC"/>
                <a:sym typeface="Noto Sans SC"/>
              </a:rPr>
              <a:t>最大扭矩性能目标</a:t>
            </a:r>
            <a:endParaRPr lang="en-US" sz="1100"/>
          </a:p>
        </p:txBody>
      </p:sp>
      <p:sp>
        <p:nvSpPr>
          <p:cNvPr name="AutoShape 25" id="25"/>
          <p:cNvSpPr/>
          <p:nvPr/>
        </p:nvSpPr>
        <p:spPr>
          <a:xfrm rot="0" flipH="false" flipV="false">
            <a:off x="698500" y="5334000"/>
            <a:ext cx="3302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200">
                <a:solidFill>
                  <a:srgbClr val="16A34A"/>
                </a:solidFill>
                <a:latin typeface="Noto Sans SC"/>
                <a:ea typeface="Noto Sans SC"/>
                <a:cs typeface="Noto Sans SC"/>
                <a:sym typeface="Noto Sans SC"/>
              </a:rPr>
              <a:t>≥ 60 N·m</a:t>
            </a:r>
            <a:endParaRPr lang="en-US" sz="1100"/>
          </a:p>
        </p:txBody>
      </p:sp>
      <p:sp>
        <p:nvSpPr>
          <p:cNvPr name="AutoShape 26" id="26"/>
          <p:cNvSpPr/>
          <p:nvPr/>
        </p:nvSpPr>
        <p:spPr>
          <a:xfrm rot="0" flipH="false" flipV="false">
            <a:off x="698500" y="5842000"/>
            <a:ext cx="330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200">
                <a:solidFill>
                  <a:srgbClr val="475569"/>
                </a:solidFill>
                <a:latin typeface="Noto Sans SC"/>
                <a:ea typeface="Noto Sans SC"/>
                <a:cs typeface="Noto Sans SC"/>
                <a:sym typeface="Noto Sans SC"/>
              </a:rPr>
              <a:t>对标竞品均值 55 N·m，实现 9% 动力超越，彻底解决重载卡钻痛点。</a:t>
            </a:r>
            <a:endParaRPr lang="en-US" sz="1100"/>
          </a:p>
        </p:txBody>
      </p:sp>
      <p:sp>
        <p:nvSpPr>
          <p:cNvPr name="AutoShape 27" id="27"/>
          <p:cNvSpPr/>
          <p:nvPr/>
        </p:nvSpPr>
        <p:spPr>
          <a:xfrm rot="0" flipH="false" flipV="false">
            <a:off x="4318000" y="4826000"/>
            <a:ext cx="3556000" cy="1524000"/>
          </a:xfrm>
          <a:prstGeom prst="roundRect">
            <a:avLst>
              <a:gd name="adj" fmla="val 0"/>
            </a:avLst>
          </a:prstGeom>
          <a:solidFill>
            <a:srgbClr val="3B82F6">
              <a:alpha val="6000"/>
            </a:srgbClr>
          </a:solidFill>
          <a:ln w="12700" cmpd="sng" cap="flat">
            <a:solidFill>
              <a:srgbClr val="3B82F6">
                <a:alpha val="20000"/>
              </a:srgbClr>
            </a:solidFill>
            <a:prstDash val="solid"/>
            <a:round/>
          </a:ln>
        </p:spPr>
        <p:txBody>
          <a:bodyPr anchor="ctr" rtlCol="false" vert="horz" wrap="square" lIns="63500" rIns="63500" tIns="63500" bIns="63500"/>
          <a:lstStyle/>
          <a:p>
            <a:pPr algn="ctr">
              <a:defRPr/>
            </a:pPr>
            <a:endParaRPr/>
          </a:p>
        </p:txBody>
      </p:sp>
      <p:sp>
        <p:nvSpPr>
          <p:cNvPr name="AutoShape 28" id="28"/>
          <p:cNvSpPr/>
          <p:nvPr/>
        </p:nvSpPr>
        <p:spPr>
          <a:xfrm rot="0" flipH="false" flipV="false">
            <a:off x="4508500" y="4978400"/>
            <a:ext cx="3302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E40AF"/>
                </a:solidFill>
                <a:latin typeface="Noto Sans SC"/>
                <a:ea typeface="Noto Sans SC"/>
                <a:cs typeface="Noto Sans SC"/>
                <a:sym typeface="Noto Sans SC"/>
              </a:rPr>
              <a:t>电机额定使用寿命</a:t>
            </a:r>
            <a:endParaRPr lang="en-US" sz="1100"/>
          </a:p>
        </p:txBody>
      </p:sp>
      <p:sp>
        <p:nvSpPr>
          <p:cNvPr name="AutoShape 29" id="29"/>
          <p:cNvSpPr/>
          <p:nvPr/>
        </p:nvSpPr>
        <p:spPr>
          <a:xfrm rot="0" flipH="false" flipV="false">
            <a:off x="4508500" y="5334000"/>
            <a:ext cx="3302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200">
                <a:solidFill>
                  <a:srgbClr val="3B82F6"/>
                </a:solidFill>
                <a:latin typeface="Noto Sans SC"/>
                <a:ea typeface="Noto Sans SC"/>
                <a:cs typeface="Noto Sans SC"/>
                <a:sym typeface="Noto Sans SC"/>
              </a:rPr>
              <a:t>≥ 300 h</a:t>
            </a:r>
            <a:endParaRPr lang="en-US" sz="1100"/>
          </a:p>
        </p:txBody>
      </p:sp>
      <p:sp>
        <p:nvSpPr>
          <p:cNvPr name="AutoShape 30" id="30"/>
          <p:cNvSpPr/>
          <p:nvPr/>
        </p:nvSpPr>
        <p:spPr>
          <a:xfrm rot="0" flipH="false" flipV="false">
            <a:off x="4508500" y="5842000"/>
            <a:ext cx="330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200">
                <a:solidFill>
                  <a:srgbClr val="475569"/>
                </a:solidFill>
                <a:latin typeface="Noto Sans SC"/>
                <a:ea typeface="Noto Sans SC"/>
                <a:cs typeface="Noto Sans SC"/>
                <a:sym typeface="Noto Sans SC"/>
              </a:rPr>
              <a:t>远超行业标准 200h，提升 50%，实现从“消耗品”到“耐用工具”的跨越。</a:t>
            </a:r>
            <a:endParaRPr lang="en-US" sz="1100"/>
          </a:p>
        </p:txBody>
      </p:sp>
      <p:sp>
        <p:nvSpPr>
          <p:cNvPr name="AutoShape 31" id="31"/>
          <p:cNvSpPr/>
          <p:nvPr/>
        </p:nvSpPr>
        <p:spPr>
          <a:xfrm rot="0" flipH="false" flipV="false">
            <a:off x="8128000" y="4826000"/>
            <a:ext cx="3556000" cy="1524000"/>
          </a:xfrm>
          <a:prstGeom prst="roundRect">
            <a:avLst>
              <a:gd name="adj" fmla="val 0"/>
            </a:avLst>
          </a:prstGeom>
          <a:solidFill>
            <a:srgbClr val="F59E0B">
              <a:alpha val="6000"/>
            </a:srgbClr>
          </a:solidFill>
          <a:ln w="12700" cmpd="sng" cap="flat">
            <a:solidFill>
              <a:srgbClr val="F59E0B">
                <a:alpha val="20000"/>
              </a:srgbClr>
            </a:solidFill>
            <a:prstDash val="solid"/>
            <a:round/>
          </a:ln>
        </p:spPr>
        <p:txBody>
          <a:bodyPr anchor="ctr" rtlCol="false" vert="horz" wrap="square" lIns="63500" rIns="63500" tIns="63500" bIns="63500"/>
          <a:lstStyle/>
          <a:p>
            <a:pPr algn="ctr">
              <a:defRPr/>
            </a:pPr>
            <a:endParaRPr/>
          </a:p>
        </p:txBody>
      </p:sp>
      <p:sp>
        <p:nvSpPr>
          <p:cNvPr name="AutoShape 32" id="32"/>
          <p:cNvSpPr/>
          <p:nvPr/>
        </p:nvSpPr>
        <p:spPr>
          <a:xfrm rot="0" flipH="false" flipV="false">
            <a:off x="8318500" y="4978400"/>
            <a:ext cx="3302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B45309"/>
                </a:solidFill>
                <a:latin typeface="Noto Sans SC"/>
                <a:ea typeface="Noto Sans SC"/>
                <a:cs typeface="Noto Sans SC"/>
                <a:sym typeface="Noto Sans SC"/>
              </a:rPr>
              <a:t>电池额定容量目标</a:t>
            </a:r>
            <a:endParaRPr lang="en-US" sz="1100"/>
          </a:p>
        </p:txBody>
      </p:sp>
      <p:sp>
        <p:nvSpPr>
          <p:cNvPr name="AutoShape 33" id="33"/>
          <p:cNvSpPr/>
          <p:nvPr/>
        </p:nvSpPr>
        <p:spPr>
          <a:xfrm rot="0" flipH="false" flipV="false">
            <a:off x="8318500" y="5334000"/>
            <a:ext cx="3302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200">
                <a:solidFill>
                  <a:srgbClr val="F59E0B"/>
                </a:solidFill>
                <a:latin typeface="Noto Sans SC"/>
                <a:ea typeface="Noto Sans SC"/>
                <a:cs typeface="Noto Sans SC"/>
                <a:sym typeface="Noto Sans SC"/>
              </a:rPr>
              <a:t>≥ 2.0 Ah</a:t>
            </a:r>
            <a:endParaRPr lang="en-US" sz="1100"/>
          </a:p>
        </p:txBody>
      </p:sp>
      <p:sp>
        <p:nvSpPr>
          <p:cNvPr name="AutoShape 34" id="34"/>
          <p:cNvSpPr/>
          <p:nvPr/>
        </p:nvSpPr>
        <p:spPr>
          <a:xfrm rot="0" flipH="false" flipV="false">
            <a:off x="8318500" y="5842000"/>
            <a:ext cx="330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200">
                <a:solidFill>
                  <a:srgbClr val="475569"/>
                </a:solidFill>
                <a:latin typeface="Noto Sans SC"/>
                <a:ea typeface="Noto Sans SC"/>
                <a:cs typeface="Noto Sans SC"/>
                <a:sym typeface="Noto Sans SC"/>
              </a:rPr>
              <a:t>领先主流竞品 1.5Ah，续航提升 33%，满足单班作业不换电的需求。</a:t>
            </a:r>
            <a:endParaRPr lang="en-US" sz="1100"/>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F9731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1F2937"/>
                </a:solidFill>
                <a:latin typeface="Noto Sans SC"/>
                <a:ea typeface="Noto Sans SC"/>
                <a:cs typeface="Noto Sans SC"/>
                <a:sym typeface="Noto Sans SC"/>
              </a:rPr>
              <a:t>第一阶段输出：关键产品特性（CTQ）</a:t>
            </a:r>
            <a:endParaRPr lang="en-US" sz="1100"/>
          </a:p>
        </p:txBody>
      </p:sp>
      <p:sp>
        <p:nvSpPr>
          <p:cNvPr name="AutoShape 5" id="5"/>
          <p:cNvSpPr/>
          <p:nvPr/>
        </p:nvSpPr>
        <p:spPr>
          <a:xfrm rot="0" flipH="false" flipV="false">
            <a:off x="508000" y="1651000"/>
            <a:ext cx="3556000" cy="3302000"/>
          </a:xfrm>
          <a:prstGeom prst="roundRect">
            <a:avLst>
              <a:gd name="adj" fmla="val 0"/>
            </a:avLst>
          </a:prstGeom>
          <a:solidFill>
            <a:srgbClr val="3B82F6">
              <a:alpha val="6000"/>
            </a:srgbClr>
          </a:solidFill>
          <a:ln w="12700" cmpd="sng" cap="flat">
            <a:solidFill>
              <a:srgbClr val="3B82F6">
                <a:alpha val="20000"/>
              </a:srgbClr>
            </a:solid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762000" y="1905000"/>
            <a:ext cx="406400" cy="406400"/>
          </a:xfrm>
          <a:prstGeom prst="rect">
            <a:avLst/>
          </a:prstGeom>
        </p:spPr>
      </p:pic>
      <p:sp>
        <p:nvSpPr>
          <p:cNvPr name="AutoShape 7" id="7"/>
          <p:cNvSpPr/>
          <p:nvPr/>
        </p:nvSpPr>
        <p:spPr>
          <a:xfrm rot="0" flipH="false" flipV="false">
            <a:off x="1270000" y="1930400"/>
            <a:ext cx="2413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F2937"/>
                </a:solidFill>
                <a:latin typeface="Noto Sans SC"/>
                <a:ea typeface="Noto Sans SC"/>
                <a:cs typeface="Noto Sans SC"/>
                <a:sym typeface="Noto Sans SC"/>
              </a:rPr>
              <a:t>01 最大扭矩性能</a:t>
            </a:r>
            <a:endParaRPr lang="en-US" sz="1100"/>
          </a:p>
        </p:txBody>
      </p:sp>
      <p:sp>
        <p:nvSpPr>
          <p:cNvPr name="AutoShape 8" id="8"/>
          <p:cNvSpPr/>
          <p:nvPr/>
        </p:nvSpPr>
        <p:spPr>
          <a:xfrm rot="0" flipH="false" flipV="false">
            <a:off x="762000" y="2476500"/>
            <a:ext cx="304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2563EB"/>
                </a:solidFill>
                <a:latin typeface="Noto Sans SC"/>
                <a:ea typeface="Noto Sans SC"/>
                <a:cs typeface="Noto Sans SC"/>
                <a:sym typeface="Noto Sans SC"/>
              </a:rPr>
              <a:t>≥ 60 N·m</a:t>
            </a:r>
            <a:endParaRPr lang="en-US" sz="1100"/>
          </a:p>
        </p:txBody>
      </p:sp>
      <p:sp>
        <p:nvSpPr>
          <p:cNvPr name="AutoShape 9" id="9"/>
          <p:cNvSpPr/>
          <p:nvPr/>
        </p:nvSpPr>
        <p:spPr>
          <a:xfrm rot="0" flipH="false" flipV="false">
            <a:off x="762000" y="3175000"/>
            <a:ext cx="3048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6B7280"/>
                </a:solidFill>
                <a:latin typeface="Noto Sans SC"/>
                <a:ea typeface="Noto Sans SC"/>
                <a:cs typeface="Noto Sans SC"/>
                <a:sym typeface="Noto Sans SC"/>
              </a:rPr>
              <a:t>重要度评分：</a:t>
            </a:r>
            <a:r>
              <a:rPr lang="en-US" b="true" i="false" strike="noStrike" u="none" sz="1400">
                <a:solidFill>
                  <a:srgbClr val="2563EB"/>
                </a:solidFill>
                <a:latin typeface="Noto Sans SC"/>
                <a:ea typeface="Noto Sans SC"/>
                <a:cs typeface="Noto Sans SC"/>
                <a:sym typeface="Noto Sans SC"/>
              </a:rPr>
              <a:t>90分 (S级)</a:t>
            </a:r>
            <a:endParaRPr lang="en-US" sz="1100"/>
          </a:p>
        </p:txBody>
      </p:sp>
      <p:sp>
        <p:nvSpPr>
          <p:cNvPr name="AutoShape 10" id="10"/>
          <p:cNvSpPr/>
          <p:nvPr/>
        </p:nvSpPr>
        <p:spPr>
          <a:xfrm rot="0" flipH="false" flipV="false">
            <a:off x="762000" y="3556000"/>
            <a:ext cx="3048000" cy="76200"/>
          </a:xfrm>
          <a:prstGeom prst="roundRect">
            <a:avLst>
              <a:gd name="adj" fmla="val 0"/>
            </a:avLst>
          </a:prstGeom>
          <a:solidFill>
            <a:srgbClr val="E5E7EB">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762000" y="3556000"/>
            <a:ext cx="2743200" cy="76200"/>
          </a:xfrm>
          <a:prstGeom prst="roundRect">
            <a:avLst>
              <a:gd name="adj" fmla="val 0"/>
            </a:avLst>
          </a:prstGeom>
          <a:solidFill>
            <a:srgbClr val="2563EB">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762000" y="3873500"/>
            <a:ext cx="3048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核心卖点，直接决定钻孔穿透能力与作业效率，是用户选购的首要决策因素，必须重点突破。</a:t>
            </a:r>
            <a:endParaRPr lang="en-US" sz="1100"/>
          </a:p>
        </p:txBody>
      </p:sp>
      <p:sp>
        <p:nvSpPr>
          <p:cNvPr name="AutoShape 13" id="13"/>
          <p:cNvSpPr/>
          <p:nvPr/>
        </p:nvSpPr>
        <p:spPr>
          <a:xfrm rot="0" flipH="false" flipV="false">
            <a:off x="4318000" y="1651000"/>
            <a:ext cx="3556000" cy="3302000"/>
          </a:xfrm>
          <a:prstGeom prst="roundRect">
            <a:avLst>
              <a:gd name="adj" fmla="val 0"/>
            </a:avLst>
          </a:prstGeom>
          <a:solidFill>
            <a:srgbClr val="10B981">
              <a:alpha val="6000"/>
            </a:srgbClr>
          </a:solidFill>
          <a:ln w="12700" cmpd="sng" cap="flat">
            <a:solidFill>
              <a:srgbClr val="10B981">
                <a:alpha val="20000"/>
              </a:srgbClr>
            </a:solidFill>
            <a:prstDash val="solid"/>
            <a:round/>
          </a:ln>
        </p:spPr>
        <p:txBody>
          <a:bodyPr anchor="ctr" rtlCol="false" vert="horz" wrap="square" lIns="63500" rIns="63500" tIns="63500" bIns="63500"/>
          <a:lstStyle/>
          <a:p>
            <a:pPr algn="ctr">
              <a:defRPr/>
            </a:pPr>
            <a:endParaRPr/>
          </a:p>
        </p:txBody>
      </p:sp>
      <p:pic>
        <p:nvPicPr>
          <p:cNvPr name="Picture 14" id="1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4572000" y="1905000"/>
            <a:ext cx="406400" cy="406400"/>
          </a:xfrm>
          <a:prstGeom prst="rect">
            <a:avLst/>
          </a:prstGeom>
        </p:spPr>
      </p:pic>
      <p:sp>
        <p:nvSpPr>
          <p:cNvPr name="AutoShape 15" id="15"/>
          <p:cNvSpPr/>
          <p:nvPr/>
        </p:nvSpPr>
        <p:spPr>
          <a:xfrm rot="0" flipH="false" flipV="false">
            <a:off x="5080000" y="1930400"/>
            <a:ext cx="2413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F2937"/>
                </a:solidFill>
                <a:latin typeface="Noto Sans SC"/>
                <a:ea typeface="Noto Sans SC"/>
                <a:cs typeface="Noto Sans SC"/>
                <a:sym typeface="Noto Sans SC"/>
              </a:rPr>
              <a:t>02 电机使用寿命</a:t>
            </a:r>
            <a:endParaRPr lang="en-US" sz="1100"/>
          </a:p>
        </p:txBody>
      </p:sp>
      <p:sp>
        <p:nvSpPr>
          <p:cNvPr name="AutoShape 16" id="16"/>
          <p:cNvSpPr/>
          <p:nvPr/>
        </p:nvSpPr>
        <p:spPr>
          <a:xfrm rot="0" flipH="false" flipV="false">
            <a:off x="4572000" y="2476500"/>
            <a:ext cx="304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059669"/>
                </a:solidFill>
                <a:latin typeface="Noto Sans SC"/>
                <a:ea typeface="Noto Sans SC"/>
                <a:cs typeface="Noto Sans SC"/>
                <a:sym typeface="Noto Sans SC"/>
              </a:rPr>
              <a:t>≥ 300 h</a:t>
            </a:r>
            <a:endParaRPr lang="en-US" sz="1100"/>
          </a:p>
        </p:txBody>
      </p:sp>
      <p:sp>
        <p:nvSpPr>
          <p:cNvPr name="AutoShape 17" id="17"/>
          <p:cNvSpPr/>
          <p:nvPr/>
        </p:nvSpPr>
        <p:spPr>
          <a:xfrm rot="0" flipH="false" flipV="false">
            <a:off x="4572000" y="3175000"/>
            <a:ext cx="3048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6B7280"/>
                </a:solidFill>
                <a:latin typeface="Noto Sans SC"/>
                <a:ea typeface="Noto Sans SC"/>
                <a:cs typeface="Noto Sans SC"/>
                <a:sym typeface="Noto Sans SC"/>
              </a:rPr>
              <a:t>重要度评分：</a:t>
            </a:r>
            <a:r>
              <a:rPr lang="en-US" b="true" i="false" strike="noStrike" u="none" sz="1400">
                <a:solidFill>
                  <a:srgbClr val="059669"/>
                </a:solidFill>
                <a:latin typeface="Noto Sans SC"/>
                <a:ea typeface="Noto Sans SC"/>
                <a:cs typeface="Noto Sans SC"/>
                <a:sym typeface="Noto Sans SC"/>
              </a:rPr>
              <a:t>81分 (A+级)</a:t>
            </a:r>
            <a:endParaRPr lang="en-US" sz="1100"/>
          </a:p>
        </p:txBody>
      </p:sp>
      <p:sp>
        <p:nvSpPr>
          <p:cNvPr name="AutoShape 18" id="18"/>
          <p:cNvSpPr/>
          <p:nvPr/>
        </p:nvSpPr>
        <p:spPr>
          <a:xfrm rot="0" flipH="false" flipV="false">
            <a:off x="4572000" y="3556000"/>
            <a:ext cx="3048000" cy="76200"/>
          </a:xfrm>
          <a:prstGeom prst="roundRect">
            <a:avLst>
              <a:gd name="adj" fmla="val 0"/>
            </a:avLst>
          </a:prstGeom>
          <a:solidFill>
            <a:srgbClr val="E5E7EB">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9" id="19"/>
          <p:cNvSpPr/>
          <p:nvPr/>
        </p:nvSpPr>
        <p:spPr>
          <a:xfrm rot="0" flipH="false" flipV="false">
            <a:off x="4572000" y="3556000"/>
            <a:ext cx="2463800" cy="76200"/>
          </a:xfrm>
          <a:prstGeom prst="roundRect">
            <a:avLst>
              <a:gd name="adj" fmla="val 0"/>
            </a:avLst>
          </a:prstGeom>
          <a:solidFill>
            <a:srgbClr val="059669">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0" id="20"/>
          <p:cNvSpPr/>
          <p:nvPr/>
        </p:nvSpPr>
        <p:spPr>
          <a:xfrm rot="0" flipH="false" flipV="false">
            <a:off x="4572000" y="3873500"/>
            <a:ext cx="3048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品牌口碑的核心基石，是售后投诉的主要风险点。长寿命电机能显著降低售后成本，提升用户复购率。</a:t>
            </a:r>
            <a:endParaRPr lang="en-US" sz="1100"/>
          </a:p>
        </p:txBody>
      </p:sp>
      <p:sp>
        <p:nvSpPr>
          <p:cNvPr name="AutoShape 21" id="21"/>
          <p:cNvSpPr/>
          <p:nvPr/>
        </p:nvSpPr>
        <p:spPr>
          <a:xfrm rot="0" flipH="false" flipV="false">
            <a:off x="8128000" y="1651000"/>
            <a:ext cx="3556000" cy="3302000"/>
          </a:xfrm>
          <a:prstGeom prst="roundRect">
            <a:avLst>
              <a:gd name="adj" fmla="val 0"/>
            </a:avLst>
          </a:prstGeom>
          <a:solidFill>
            <a:srgbClr val="F59E0B">
              <a:alpha val="6000"/>
            </a:srgbClr>
          </a:solidFill>
          <a:ln w="12700" cmpd="sng" cap="flat">
            <a:solidFill>
              <a:srgbClr val="F59E0B">
                <a:alpha val="20000"/>
              </a:srgbClr>
            </a:solidFill>
            <a:prstDash val="solid"/>
            <a:round/>
          </a:ln>
        </p:spPr>
        <p:txBody>
          <a:bodyPr anchor="ctr" rtlCol="false" vert="horz" wrap="square" lIns="63500" rIns="63500" tIns="63500" bIns="63500"/>
          <a:lstStyle/>
          <a:p>
            <a:pPr algn="ctr">
              <a:defRPr/>
            </a:pPr>
            <a:endParaRPr/>
          </a:p>
        </p:txBody>
      </p:sp>
      <p:pic>
        <p:nvPicPr>
          <p:cNvPr name="Picture 22" id="22"/>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8382000" y="1905000"/>
            <a:ext cx="406400" cy="406400"/>
          </a:xfrm>
          <a:prstGeom prst="rect">
            <a:avLst/>
          </a:prstGeom>
        </p:spPr>
      </p:pic>
      <p:sp>
        <p:nvSpPr>
          <p:cNvPr name="AutoShape 23" id="23"/>
          <p:cNvSpPr/>
          <p:nvPr/>
        </p:nvSpPr>
        <p:spPr>
          <a:xfrm rot="0" flipH="false" flipV="false">
            <a:off x="8890000" y="1930400"/>
            <a:ext cx="2413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F2937"/>
                </a:solidFill>
                <a:latin typeface="Noto Sans SC"/>
                <a:ea typeface="Noto Sans SC"/>
                <a:cs typeface="Noto Sans SC"/>
                <a:sym typeface="Noto Sans SC"/>
              </a:rPr>
              <a:t>03 电池续航能力</a:t>
            </a:r>
            <a:endParaRPr lang="en-US" sz="1100"/>
          </a:p>
        </p:txBody>
      </p:sp>
      <p:sp>
        <p:nvSpPr>
          <p:cNvPr name="AutoShape 24" id="24"/>
          <p:cNvSpPr/>
          <p:nvPr/>
        </p:nvSpPr>
        <p:spPr>
          <a:xfrm rot="0" flipH="false" flipV="false">
            <a:off x="8382000" y="2476500"/>
            <a:ext cx="304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D97706"/>
                </a:solidFill>
                <a:latin typeface="Noto Sans SC"/>
                <a:ea typeface="Noto Sans SC"/>
                <a:cs typeface="Noto Sans SC"/>
                <a:sym typeface="Noto Sans SC"/>
              </a:rPr>
              <a:t>≥ 2.0 Ah</a:t>
            </a:r>
            <a:endParaRPr lang="en-US" sz="1100"/>
          </a:p>
        </p:txBody>
      </p:sp>
      <p:sp>
        <p:nvSpPr>
          <p:cNvPr name="AutoShape 25" id="25"/>
          <p:cNvSpPr/>
          <p:nvPr/>
        </p:nvSpPr>
        <p:spPr>
          <a:xfrm rot="0" flipH="false" flipV="false">
            <a:off x="8382000" y="3175000"/>
            <a:ext cx="3048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6B7280"/>
                </a:solidFill>
                <a:latin typeface="Noto Sans SC"/>
                <a:ea typeface="Noto Sans SC"/>
                <a:cs typeface="Noto Sans SC"/>
                <a:sym typeface="Noto Sans SC"/>
              </a:rPr>
              <a:t>重要度评分：</a:t>
            </a:r>
            <a:r>
              <a:rPr lang="en-US" b="true" i="false" strike="noStrike" u="none" sz="1400">
                <a:solidFill>
                  <a:srgbClr val="D97706"/>
                </a:solidFill>
                <a:latin typeface="Noto Sans SC"/>
                <a:ea typeface="Noto Sans SC"/>
                <a:cs typeface="Noto Sans SC"/>
                <a:sym typeface="Noto Sans SC"/>
              </a:rPr>
              <a:t>72分 (A级)</a:t>
            </a:r>
            <a:endParaRPr lang="en-US" sz="1100"/>
          </a:p>
        </p:txBody>
      </p:sp>
      <p:sp>
        <p:nvSpPr>
          <p:cNvPr name="AutoShape 26" id="26"/>
          <p:cNvSpPr/>
          <p:nvPr/>
        </p:nvSpPr>
        <p:spPr>
          <a:xfrm rot="0" flipH="false" flipV="false">
            <a:off x="8382000" y="3556000"/>
            <a:ext cx="3048000" cy="76200"/>
          </a:xfrm>
          <a:prstGeom prst="roundRect">
            <a:avLst>
              <a:gd name="adj" fmla="val 0"/>
            </a:avLst>
          </a:prstGeom>
          <a:solidFill>
            <a:srgbClr val="E5E7EB">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7" id="27"/>
          <p:cNvSpPr/>
          <p:nvPr/>
        </p:nvSpPr>
        <p:spPr>
          <a:xfrm rot="0" flipH="false" flipV="false">
            <a:off x="8382000" y="3556000"/>
            <a:ext cx="2184400" cy="76200"/>
          </a:xfrm>
          <a:prstGeom prst="roundRect">
            <a:avLst>
              <a:gd name="adj" fmla="val 0"/>
            </a:avLst>
          </a:prstGeom>
          <a:solidFill>
            <a:srgbClr val="D9770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8" id="28"/>
          <p:cNvSpPr/>
          <p:nvPr/>
        </p:nvSpPr>
        <p:spPr>
          <a:xfrm rot="0" flipH="false" flipV="false">
            <a:off x="8382000" y="3873500"/>
            <a:ext cx="3048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缓解用户户外作业的续航焦虑，是提升产品使用体验与场景适应性的关键保障，直接影响用户满意度。</a:t>
            </a:r>
            <a:endParaRPr lang="en-US" sz="1100"/>
          </a:p>
        </p:txBody>
      </p:sp>
      <p:sp>
        <p:nvSpPr>
          <p:cNvPr name="AutoShape 29" id="29"/>
          <p:cNvSpPr/>
          <p:nvPr/>
        </p:nvSpPr>
        <p:spPr>
          <a:xfrm rot="0" flipH="false" flipV="false">
            <a:off x="508000" y="5334000"/>
            <a:ext cx="7366000" cy="1143000"/>
          </a:xfrm>
          <a:prstGeom prst="roundRect">
            <a:avLst>
              <a:gd name="adj" fmla="val 0"/>
            </a:avLst>
          </a:prstGeom>
          <a:solidFill>
            <a:srgbClr val="F3F4F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0" id="30"/>
          <p:cNvSpPr/>
          <p:nvPr/>
        </p:nvSpPr>
        <p:spPr>
          <a:xfrm rot="0" flipH="false" flipV="false">
            <a:off x="698500" y="5461000"/>
            <a:ext cx="6985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400">
                <a:solidFill>
                  <a:srgbClr val="374151"/>
                </a:solidFill>
                <a:latin typeface="Noto Sans SC"/>
                <a:ea typeface="Noto Sans SC"/>
                <a:cs typeface="Noto Sans SC"/>
                <a:sym typeface="Noto Sans SC"/>
              </a:rPr>
              <a:t>阶段总结与下一步：</a:t>
            </a:r>
            <a:r>
              <a:rPr lang="en-US" b="false" i="false" strike="noStrike" u="none" sz="1400">
                <a:solidFill>
                  <a:srgbClr val="4B5563"/>
                </a:solidFill>
                <a:latin typeface="Noto Sans SC"/>
                <a:ea typeface="Noto Sans SC"/>
                <a:cs typeface="Noto Sans SC"/>
                <a:sym typeface="Noto Sans SC"/>
              </a:rPr>
              <a:t>以上三项为关键质量特性(CTQ)，将作为第二阶段零件展开与工程设计的核心管控对象。其余次要特性（如外观细节、包装等）按行业通用基准执行，确保研发资源聚焦核心价值。</a:t>
            </a:r>
            <a:endParaRPr lang="en-US" sz="1100"/>
          </a:p>
        </p:txBody>
      </p:sp>
      <p:sp>
        <p:nvSpPr>
          <p:cNvPr name="AutoShape 31" id="31"/>
          <p:cNvSpPr/>
          <p:nvPr/>
        </p:nvSpPr>
        <p:spPr>
          <a:xfrm rot="0" flipH="false" flipV="false">
            <a:off x="8128000" y="5334000"/>
            <a:ext cx="3556000" cy="1143000"/>
          </a:xfrm>
          <a:prstGeom prst="roundRect">
            <a:avLst>
              <a:gd name="adj" fmla="val 0"/>
            </a:avLst>
          </a:prstGeom>
          <a:solidFill>
            <a:srgbClr val="FFF7ED">
              <a:alpha val="100000"/>
            </a:srgbClr>
          </a:solidFill>
          <a:ln w="12700" cmpd="sng" cap="flat">
            <a:solidFill>
              <a:srgbClr val="F97316">
                <a:alpha val="30000"/>
              </a:srgbClr>
            </a:solidFill>
            <a:prstDash val="solid"/>
            <a:round/>
          </a:ln>
        </p:spPr>
        <p:txBody>
          <a:bodyPr anchor="ctr" rtlCol="false" vert="horz" wrap="square" lIns="63500" rIns="63500" tIns="63500" bIns="63500"/>
          <a:lstStyle/>
          <a:p>
            <a:pPr algn="ctr">
              <a:defRPr/>
            </a:pPr>
            <a:endParaRPr/>
          </a:p>
        </p:txBody>
      </p:sp>
      <p:sp>
        <p:nvSpPr>
          <p:cNvPr name="AutoShape 32" id="32"/>
          <p:cNvSpPr/>
          <p:nvPr/>
        </p:nvSpPr>
        <p:spPr>
          <a:xfrm rot="0" flipH="false" flipV="false">
            <a:off x="8318500" y="5461000"/>
            <a:ext cx="3302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400">
                <a:solidFill>
                  <a:srgbClr val="C2410C"/>
                </a:solidFill>
                <a:latin typeface="Noto Sans SC"/>
                <a:ea typeface="Noto Sans SC"/>
                <a:cs typeface="Noto Sans SC"/>
                <a:sym typeface="Noto Sans SC"/>
              </a:rPr>
              <a:t>🚀 二八原则：聚焦TOP3</a:t>
            </a:r>
            <a:r>
              <a:rPr lang="en-US" b="false" i="false" strike="noStrike" u="none" sz="1400">
                <a:solidFill>
                  <a:srgbClr val="7C2D12"/>
                </a:solidFill>
                <a:latin typeface="Noto Sans SC"/>
                <a:ea typeface="Noto Sans SC"/>
                <a:cs typeface="Noto Sans SC"/>
                <a:sym typeface="Noto Sans SC"/>
              </a:rPr>
              <a:t>集中资源攻克这三项核心指标，以20%的研发投入解决80%的用户痛点，打造产品的核心竞争力。</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8FAFC">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10B981">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1E293B"/>
                </a:solidFill>
                <a:latin typeface="Noto Sans SC"/>
                <a:ea typeface="Noto Sans SC"/>
                <a:cs typeface="Noto Sans SC"/>
                <a:sym typeface="Noto Sans SC"/>
              </a:rPr>
              <a:t>第二阶段·零件展开矩阵 — 从产品特性到零件特性</a:t>
            </a:r>
            <a:endParaRPr lang="en-US" sz="1100"/>
          </a:p>
        </p:txBody>
      </p:sp>
      <p:sp>
        <p:nvSpPr>
          <p:cNvPr name="AutoShape 5" id="5"/>
          <p:cNvSpPr/>
          <p:nvPr/>
        </p:nvSpPr>
        <p:spPr>
          <a:xfrm rot="0" flipH="false" flipV="false">
            <a:off x="508000" y="1651000"/>
            <a:ext cx="3556000" cy="889000"/>
          </a:xfrm>
          <a:prstGeom prst="roundRect">
            <a:avLst>
              <a:gd name="adj" fmla="val 0"/>
            </a:avLst>
          </a:prstGeom>
          <a:solidFill>
            <a:srgbClr val="3B82F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635000" y="1803400"/>
            <a:ext cx="3302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FFFFFF"/>
                </a:solidFill>
                <a:latin typeface="Noto Sans SC"/>
                <a:ea typeface="Noto Sans SC"/>
                <a:cs typeface="Noto Sans SC"/>
                <a:sym typeface="Noto Sans SC"/>
              </a:rPr>
              <a:t>01 最大扭矩</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400">
                <a:solidFill>
                  <a:srgbClr val="FFFFFF">
                    <a:alpha val="80000"/>
                  </a:srgbClr>
                </a:solidFill>
                <a:latin typeface="Noto Sans SC"/>
                <a:ea typeface="Noto Sans SC"/>
                <a:cs typeface="Noto Sans SC"/>
                <a:sym typeface="Noto Sans SC"/>
              </a:rPr>
              <a:t>Max Torque / 动力核心指标</a:t>
            </a:r>
          </a:p>
        </p:txBody>
      </p:sp>
      <p:sp>
        <p:nvSpPr>
          <p:cNvPr name="AutoShape 7" id="7"/>
          <p:cNvSpPr/>
          <p:nvPr/>
        </p:nvSpPr>
        <p:spPr>
          <a:xfrm rot="0" flipH="false" flipV="false">
            <a:off x="508000" y="2730500"/>
            <a:ext cx="3556000" cy="990600"/>
          </a:xfrm>
          <a:prstGeom prst="roundRect">
            <a:avLst>
              <a:gd name="adj" fmla="val 0"/>
            </a:avLst>
          </a:prstGeom>
          <a:solidFill>
            <a:srgbClr val="3B82F6">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60400" y="2895600"/>
            <a:ext cx="304800" cy="304800"/>
          </a:xfrm>
          <a:prstGeom prst="rect">
            <a:avLst/>
          </a:prstGeom>
        </p:spPr>
      </p:pic>
      <p:sp>
        <p:nvSpPr>
          <p:cNvPr name="AutoShape 9" id="9"/>
          <p:cNvSpPr/>
          <p:nvPr/>
        </p:nvSpPr>
        <p:spPr>
          <a:xfrm rot="0" flipH="false" flipV="false">
            <a:off x="1041400" y="2819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E3A8A"/>
                </a:solidFill>
                <a:latin typeface="Noto Sans SC"/>
                <a:ea typeface="Noto Sans SC"/>
                <a:cs typeface="Noto Sans SC"/>
                <a:sym typeface="Noto Sans SC"/>
              </a:rPr>
              <a:t>电机额定功率 ≥ 500W</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提供充足的动力源，确保扭矩输出满足峰值工况需求，是动力系统的能量基础。</a:t>
            </a:r>
          </a:p>
        </p:txBody>
      </p:sp>
      <p:sp>
        <p:nvSpPr>
          <p:cNvPr name="AutoShape 10" id="10"/>
          <p:cNvSpPr/>
          <p:nvPr/>
        </p:nvSpPr>
        <p:spPr>
          <a:xfrm rot="0" flipH="false" flipV="false">
            <a:off x="508000" y="3873500"/>
            <a:ext cx="3556000" cy="990600"/>
          </a:xfrm>
          <a:prstGeom prst="roundRect">
            <a:avLst>
              <a:gd name="adj" fmla="val 0"/>
            </a:avLst>
          </a:prstGeom>
          <a:solidFill>
            <a:srgbClr val="3B82F6">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660400" y="4038600"/>
            <a:ext cx="304800" cy="304800"/>
          </a:xfrm>
          <a:prstGeom prst="rect">
            <a:avLst/>
          </a:prstGeom>
        </p:spPr>
      </p:pic>
      <p:sp>
        <p:nvSpPr>
          <p:cNvPr name="AutoShape 12" id="12"/>
          <p:cNvSpPr/>
          <p:nvPr/>
        </p:nvSpPr>
        <p:spPr>
          <a:xfrm rot="0" flipH="false" flipV="false">
            <a:off x="1041400" y="3962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E3A8A"/>
                </a:solidFill>
                <a:latin typeface="Noto Sans SC"/>
                <a:ea typeface="Noto Sans SC"/>
                <a:cs typeface="Noto Sans SC"/>
                <a:sym typeface="Noto Sans SC"/>
              </a:rPr>
              <a:t>齿轮减速比 1 : 45</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通过机械减速结构实现增扭效果，将电机高速低扭转化为负载所需的低速高扭。</a:t>
            </a:r>
          </a:p>
        </p:txBody>
      </p:sp>
      <p:sp>
        <p:nvSpPr>
          <p:cNvPr name="AutoShape 13" id="13"/>
          <p:cNvSpPr/>
          <p:nvPr/>
        </p:nvSpPr>
        <p:spPr>
          <a:xfrm rot="0" flipH="false" flipV="false">
            <a:off x="508000" y="5016500"/>
            <a:ext cx="3556000" cy="990600"/>
          </a:xfrm>
          <a:prstGeom prst="roundRect">
            <a:avLst>
              <a:gd name="adj" fmla="val 0"/>
            </a:avLst>
          </a:prstGeom>
          <a:solidFill>
            <a:srgbClr val="3B82F6">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4" id="1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660400" y="5181600"/>
            <a:ext cx="304800" cy="304800"/>
          </a:xfrm>
          <a:prstGeom prst="rect">
            <a:avLst/>
          </a:prstGeom>
        </p:spPr>
      </p:pic>
      <p:sp>
        <p:nvSpPr>
          <p:cNvPr name="AutoShape 15" id="15"/>
          <p:cNvSpPr/>
          <p:nvPr/>
        </p:nvSpPr>
        <p:spPr>
          <a:xfrm rot="0" flipH="false" flipV="false">
            <a:off x="1041400" y="5105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E3A8A"/>
                </a:solidFill>
                <a:latin typeface="Noto Sans SC"/>
                <a:ea typeface="Noto Sans SC"/>
                <a:cs typeface="Noto Sans SC"/>
                <a:sym typeface="Noto Sans SC"/>
              </a:rPr>
              <a:t>齿轮模数 M0.8</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匹配扭矩传递的强度要求，确保齿轮在高负荷运转下的耐磨性与抗冲击能力。</a:t>
            </a:r>
          </a:p>
        </p:txBody>
      </p:sp>
      <p:sp>
        <p:nvSpPr>
          <p:cNvPr name="AutoShape 16" id="16"/>
          <p:cNvSpPr/>
          <p:nvPr/>
        </p:nvSpPr>
        <p:spPr>
          <a:xfrm rot="0" flipH="false" flipV="false">
            <a:off x="4318000" y="1651000"/>
            <a:ext cx="3556000" cy="889000"/>
          </a:xfrm>
          <a:prstGeom prst="roundRect">
            <a:avLst>
              <a:gd name="adj" fmla="val 0"/>
            </a:avLst>
          </a:prstGeom>
          <a:solidFill>
            <a:srgbClr val="10B981">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4445000" y="1803400"/>
            <a:ext cx="3302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FFFFFF"/>
                </a:solidFill>
                <a:latin typeface="Noto Sans SC"/>
                <a:ea typeface="Noto Sans SC"/>
                <a:cs typeface="Noto Sans SC"/>
                <a:sym typeface="Noto Sans SC"/>
              </a:rPr>
              <a:t>02 电机寿命</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400">
                <a:solidFill>
                  <a:srgbClr val="FFFFFF">
                    <a:alpha val="80000"/>
                  </a:srgbClr>
                </a:solidFill>
                <a:latin typeface="Noto Sans SC"/>
                <a:ea typeface="Noto Sans SC"/>
                <a:cs typeface="Noto Sans SC"/>
                <a:sym typeface="Noto Sans SC"/>
              </a:rPr>
              <a:t>Motor Life / 可靠性保障</a:t>
            </a:r>
          </a:p>
        </p:txBody>
      </p:sp>
      <p:sp>
        <p:nvSpPr>
          <p:cNvPr name="AutoShape 18" id="18"/>
          <p:cNvSpPr/>
          <p:nvPr/>
        </p:nvSpPr>
        <p:spPr>
          <a:xfrm rot="0" flipH="false" flipV="false">
            <a:off x="4318000" y="2730500"/>
            <a:ext cx="3556000" cy="990600"/>
          </a:xfrm>
          <a:prstGeom prst="roundRect">
            <a:avLst>
              <a:gd name="adj" fmla="val 0"/>
            </a:avLst>
          </a:prstGeom>
          <a:solidFill>
            <a:srgbClr val="10B981">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9" id="19"/>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4470400" y="2895600"/>
            <a:ext cx="304800" cy="304800"/>
          </a:xfrm>
          <a:prstGeom prst="rect">
            <a:avLst/>
          </a:prstGeom>
        </p:spPr>
      </p:pic>
      <p:sp>
        <p:nvSpPr>
          <p:cNvPr name="AutoShape 20" id="20"/>
          <p:cNvSpPr/>
          <p:nvPr/>
        </p:nvSpPr>
        <p:spPr>
          <a:xfrm rot="0" flipH="false" flipV="false">
            <a:off x="4851400" y="2819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064E3B"/>
                </a:solidFill>
                <a:latin typeface="Noto Sans SC"/>
                <a:ea typeface="Noto Sans SC"/>
                <a:cs typeface="Noto Sans SC"/>
                <a:sym typeface="Noto Sans SC"/>
              </a:rPr>
              <a:t>轴承等级 P4 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高精度轴承有效降低机械摩擦损耗，减少温升，是电机长寿命运转的关键支撑。</a:t>
            </a:r>
          </a:p>
        </p:txBody>
      </p:sp>
      <p:sp>
        <p:nvSpPr>
          <p:cNvPr name="AutoShape 21" id="21"/>
          <p:cNvSpPr/>
          <p:nvPr/>
        </p:nvSpPr>
        <p:spPr>
          <a:xfrm rot="0" flipH="false" flipV="false">
            <a:off x="4318000" y="3873500"/>
            <a:ext cx="3556000" cy="990600"/>
          </a:xfrm>
          <a:prstGeom prst="roundRect">
            <a:avLst>
              <a:gd name="adj" fmla="val 0"/>
            </a:avLst>
          </a:prstGeom>
          <a:solidFill>
            <a:srgbClr val="10B981">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2" id="22"/>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0" flipH="false" flipV="false">
            <a:off x="4470400" y="4038600"/>
            <a:ext cx="304800" cy="304800"/>
          </a:xfrm>
          <a:prstGeom prst="rect">
            <a:avLst/>
          </a:prstGeom>
        </p:spPr>
      </p:pic>
      <p:sp>
        <p:nvSpPr>
          <p:cNvPr name="AutoShape 23" id="23"/>
          <p:cNvSpPr/>
          <p:nvPr/>
        </p:nvSpPr>
        <p:spPr>
          <a:xfrm rot="0" flipH="false" flipV="false">
            <a:off x="4851400" y="3962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064E3B"/>
                </a:solidFill>
                <a:latin typeface="Noto Sans SC"/>
                <a:ea typeface="Noto Sans SC"/>
                <a:cs typeface="Noto Sans SC"/>
                <a:sym typeface="Noto Sans SC"/>
              </a:rPr>
              <a:t>换向器铜厚 ≥ 0.8mm</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提升换向器的耐磨性能，减少长期高频换向带来的磨损，防止过早失效。</a:t>
            </a:r>
          </a:p>
        </p:txBody>
      </p:sp>
      <p:sp>
        <p:nvSpPr>
          <p:cNvPr name="AutoShape 24" id="24"/>
          <p:cNvSpPr/>
          <p:nvPr/>
        </p:nvSpPr>
        <p:spPr>
          <a:xfrm rot="0" flipH="false" flipV="false">
            <a:off x="4318000" y="5016500"/>
            <a:ext cx="3556000" cy="990600"/>
          </a:xfrm>
          <a:prstGeom prst="roundRect">
            <a:avLst>
              <a:gd name="adj" fmla="val 0"/>
            </a:avLst>
          </a:prstGeom>
          <a:solidFill>
            <a:srgbClr val="10B981">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5" id="25"/>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0" flipH="false" flipV="false">
            <a:off x="4470400" y="5181600"/>
            <a:ext cx="304800" cy="304800"/>
          </a:xfrm>
          <a:prstGeom prst="rect">
            <a:avLst/>
          </a:prstGeom>
        </p:spPr>
      </p:pic>
      <p:sp>
        <p:nvSpPr>
          <p:cNvPr name="AutoShape 26" id="26"/>
          <p:cNvSpPr/>
          <p:nvPr/>
        </p:nvSpPr>
        <p:spPr>
          <a:xfrm rot="0" flipH="false" flipV="false">
            <a:off x="4851400" y="5105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064E3B"/>
                </a:solidFill>
                <a:latin typeface="Noto Sans SC"/>
                <a:ea typeface="Noto Sans SC"/>
                <a:cs typeface="Noto Sans SC"/>
                <a:sym typeface="Noto Sans SC"/>
              </a:rPr>
              <a:t>绝缘等级 F 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耐受更高的工作温度，防止电机绕组绝缘老化，适应长时间高负荷运行环境。</a:t>
            </a:r>
          </a:p>
        </p:txBody>
      </p:sp>
      <p:sp>
        <p:nvSpPr>
          <p:cNvPr name="AutoShape 27" id="27"/>
          <p:cNvSpPr/>
          <p:nvPr/>
        </p:nvSpPr>
        <p:spPr>
          <a:xfrm rot="0" flipH="false" flipV="false">
            <a:off x="8128000" y="1651000"/>
            <a:ext cx="3556000" cy="889000"/>
          </a:xfrm>
          <a:prstGeom prst="roundRect">
            <a:avLst>
              <a:gd name="adj" fmla="val 0"/>
            </a:avLst>
          </a:prstGeom>
          <a:solidFill>
            <a:srgbClr val="F59E0B">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8" id="28"/>
          <p:cNvSpPr/>
          <p:nvPr/>
        </p:nvSpPr>
        <p:spPr>
          <a:xfrm rot="0" flipH="false" flipV="false">
            <a:off x="8255000" y="1803400"/>
            <a:ext cx="3302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FFFFFF"/>
                </a:solidFill>
                <a:latin typeface="Noto Sans SC"/>
                <a:ea typeface="Noto Sans SC"/>
                <a:cs typeface="Noto Sans SC"/>
                <a:sym typeface="Noto Sans SC"/>
              </a:rPr>
              <a:t>03 电池容量</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400">
                <a:solidFill>
                  <a:srgbClr val="FFFFFF">
                    <a:alpha val="80000"/>
                  </a:srgbClr>
                </a:solidFill>
                <a:latin typeface="Noto Sans SC"/>
                <a:ea typeface="Noto Sans SC"/>
                <a:cs typeface="Noto Sans SC"/>
                <a:sym typeface="Noto Sans SC"/>
              </a:rPr>
              <a:t>Battery Capacity / 能量供给</a:t>
            </a:r>
          </a:p>
        </p:txBody>
      </p:sp>
      <p:sp>
        <p:nvSpPr>
          <p:cNvPr name="AutoShape 29" id="29"/>
          <p:cNvSpPr/>
          <p:nvPr/>
        </p:nvSpPr>
        <p:spPr>
          <a:xfrm rot="0" flipH="false" flipV="false">
            <a:off x="8128000" y="2730500"/>
            <a:ext cx="3556000" cy="990600"/>
          </a:xfrm>
          <a:prstGeom prst="roundRect">
            <a:avLst>
              <a:gd name="adj" fmla="val 0"/>
            </a:avLst>
          </a:prstGeom>
          <a:solidFill>
            <a:srgbClr val="F59E0B">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0" id="30"/>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0" flipH="false" flipV="false">
            <a:off x="8280400" y="2895600"/>
            <a:ext cx="304800" cy="304800"/>
          </a:xfrm>
          <a:prstGeom prst="rect">
            <a:avLst/>
          </a:prstGeom>
        </p:spPr>
      </p:pic>
      <p:sp>
        <p:nvSpPr>
          <p:cNvPr name="AutoShape 31" id="31"/>
          <p:cNvSpPr/>
          <p:nvPr/>
        </p:nvSpPr>
        <p:spPr>
          <a:xfrm rot="0" flipH="false" flipV="false">
            <a:off x="8661400" y="2819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78350F"/>
                </a:solidFill>
                <a:latin typeface="Noto Sans SC"/>
                <a:ea typeface="Noto Sans SC"/>
                <a:cs typeface="Noto Sans SC"/>
                <a:sym typeface="Noto Sans SC"/>
              </a:rPr>
              <a:t>电芯容量 2000mAh/节</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选用高能量密度的单体电芯，为电池包提供坚实的基础能量单元，保证续航。</a:t>
            </a:r>
          </a:p>
        </p:txBody>
      </p:sp>
      <p:sp>
        <p:nvSpPr>
          <p:cNvPr name="AutoShape 32" id="32"/>
          <p:cNvSpPr/>
          <p:nvPr/>
        </p:nvSpPr>
        <p:spPr>
          <a:xfrm rot="0" flipH="false" flipV="false">
            <a:off x="8128000" y="3873500"/>
            <a:ext cx="3556000" cy="990600"/>
          </a:xfrm>
          <a:prstGeom prst="roundRect">
            <a:avLst>
              <a:gd name="adj" fmla="val 0"/>
            </a:avLst>
          </a:prstGeom>
          <a:solidFill>
            <a:srgbClr val="F59E0B">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3" id="33"/>
          <p:cNvPicPr>
            <a:picLocks noChangeAspect="true"/>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rot="0" flipH="false" flipV="false">
            <a:off x="8280400" y="4038600"/>
            <a:ext cx="304800" cy="304800"/>
          </a:xfrm>
          <a:prstGeom prst="rect">
            <a:avLst/>
          </a:prstGeom>
        </p:spPr>
      </p:pic>
      <p:sp>
        <p:nvSpPr>
          <p:cNvPr name="AutoShape 34" id="34"/>
          <p:cNvSpPr/>
          <p:nvPr/>
        </p:nvSpPr>
        <p:spPr>
          <a:xfrm rot="0" flipH="false" flipV="false">
            <a:off x="8661400" y="3962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78350F"/>
                </a:solidFill>
                <a:latin typeface="Noto Sans SC"/>
                <a:ea typeface="Noto Sans SC"/>
                <a:cs typeface="Noto Sans SC"/>
                <a:sym typeface="Noto Sans SC"/>
              </a:rPr>
              <a:t>电芯串联数 5 串</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通过5串组合提升电池包的总电压，满足电机系统的额定电压输入要求。</a:t>
            </a:r>
          </a:p>
        </p:txBody>
      </p:sp>
      <p:sp>
        <p:nvSpPr>
          <p:cNvPr name="AutoShape 35" id="35"/>
          <p:cNvSpPr/>
          <p:nvPr/>
        </p:nvSpPr>
        <p:spPr>
          <a:xfrm rot="0" flipH="false" flipV="false">
            <a:off x="8128000" y="5016500"/>
            <a:ext cx="3556000" cy="990600"/>
          </a:xfrm>
          <a:prstGeom prst="roundRect">
            <a:avLst>
              <a:gd name="adj" fmla="val 0"/>
            </a:avLst>
          </a:prstGeom>
          <a:solidFill>
            <a:srgbClr val="F59E0B">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6" id="36"/>
          <p:cNvPicPr>
            <a:picLocks noChangeAspect="true"/>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0" flipH="false" flipV="false">
            <a:off x="8280400" y="5181600"/>
            <a:ext cx="304800" cy="304800"/>
          </a:xfrm>
          <a:prstGeom prst="rect">
            <a:avLst/>
          </a:prstGeom>
        </p:spPr>
      </p:pic>
      <p:sp>
        <p:nvSpPr>
          <p:cNvPr name="AutoShape 37" id="37"/>
          <p:cNvSpPr/>
          <p:nvPr/>
        </p:nvSpPr>
        <p:spPr>
          <a:xfrm rot="0" flipH="false" flipV="false">
            <a:off x="8661400" y="5105400"/>
            <a:ext cx="2984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78350F"/>
                </a:solidFill>
                <a:latin typeface="Noto Sans SC"/>
                <a:ea typeface="Noto Sans SC"/>
                <a:cs typeface="Noto Sans SC"/>
                <a:sym typeface="Noto Sans SC"/>
              </a:rPr>
              <a:t>BMS过流保护 ≥ 25A</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64748B"/>
                </a:solidFill>
                <a:latin typeface="Noto Sans SC"/>
                <a:ea typeface="Noto Sans SC"/>
                <a:cs typeface="Noto Sans SC"/>
                <a:sym typeface="Noto Sans SC"/>
              </a:rPr>
              <a:t>配备智能电池管理系统，提供可靠的过流保护阈值，防止电池因过载受损。</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0" y="-762000"/>
            <a:ext cx="2540000" cy="2540000"/>
          </a:xfrm>
          <a:prstGeom prst="ellipse">
            <a:avLst/>
          </a:prstGeom>
          <a:solidFill>
            <a:srgbClr val="1E3A8A">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508000" y="5715000"/>
            <a:ext cx="1524000" cy="1524000"/>
          </a:xfrm>
          <a:prstGeom prst="ellipse">
            <a:avLst/>
          </a:prstGeom>
          <a:solidFill>
            <a:srgbClr val="F9731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3810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400">
                <a:solidFill>
                  <a:srgbClr val="1E3A8A"/>
                </a:solidFill>
                <a:latin typeface="Noto Sans SC"/>
                <a:ea typeface="Noto Sans SC"/>
                <a:cs typeface="Noto Sans SC"/>
                <a:sym typeface="Noto Sans SC"/>
              </a:rPr>
              <a:t>第二阶段·零件展开 — 关系矩阵与零件重要度</a:t>
            </a:r>
            <a:endParaRPr lang="en-US" sz="1100"/>
          </a:p>
        </p:txBody>
      </p:sp>
      <p:graphicFrame>
        <p:nvGraphicFramePr>
          <p:cNvPr name="Table 5" id="5"/>
          <p:cNvGraphicFramePr>
            <a:graphicFrameLocks noGrp="true"/>
          </p:cNvGraphicFramePr>
          <p:nvPr/>
        </p:nvGraphicFramePr>
        <p:xfrm>
          <a:off x="508000" y="1270000"/>
          <a:ext cx="11379200" cy="2857500"/>
        </p:xfrm>
        <a:graphic>
          <a:graphicData uri="http://schemas.openxmlformats.org/drawingml/2006/table">
            <a:tbl>
              <a:tblPr>
                <a:effectLst/>
              </a:tblPr>
              <a:tblGrid>
                <a:gridCol w="1778000"/>
                <a:gridCol w="1600200"/>
                <a:gridCol w="1600200"/>
                <a:gridCol w="1600200"/>
                <a:gridCol w="1600200"/>
                <a:gridCol w="1600200"/>
                <a:gridCol w="1600200"/>
              </a:tblGrid>
              <a:tr h="571500">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关键零件特性</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电机功率</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齿轮减速比</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轴承等级</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换向器铜厚</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电芯容量</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电芯串数</a:t>
                      </a:r>
                      <a:endParaRPr lang="en-US" sz="1100"/>
                    </a:p>
                  </a:txBody>
                  <a:tcPr anchor="ctr" anchorCtr="false" marL="101600" marR="101600" marT="101600" marB="101600">
                    <a:lnL>
                      <a:noFill/>
                    </a:lnL>
                    <a:lnR>
                      <a:noFill/>
                    </a:lnR>
                    <a:lnT>
                      <a:noFill/>
                    </a:lnT>
                    <a:lnB>
                      <a:noFill/>
                    </a:lnB>
                    <a:solidFill>
                      <a:srgbClr val="1E3A8A">
                        <a:alpha val="100000"/>
                      </a:srgbClr>
                    </a:solidFill>
                  </a:tcPr>
                </a:tc>
              </a:tr>
              <a:tr h="571500">
                <a:tc>
                  <a:txBody>
                    <a:bodyPr anchor="t" rtlCol="false"/>
                    <a:lstStyle/>
                    <a:p>
                      <a:pPr algn="ctr" marL="0" indent="0">
                        <a:lnSpc>
                          <a:spcPct val="100000"/>
                        </a:lnSpc>
                        <a:defRPr/>
                      </a:pPr>
                      <a:r>
                        <a:rPr lang="en-US" b="true" i="false" strike="noStrike" u="none" sz="1400">
                          <a:solidFill>
                            <a:srgbClr val="374151"/>
                          </a:solidFill>
                          <a:latin typeface="Noto Sans SC"/>
                          <a:ea typeface="Noto Sans SC"/>
                          <a:cs typeface="Noto Sans SC"/>
                          <a:sym typeface="Noto Sans SC"/>
                        </a:rPr>
                        <a:t>最大扭矩</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6B7280"/>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r>
              <a:tr h="571500">
                <a:tc>
                  <a:txBody>
                    <a:bodyPr anchor="t" rtlCol="false"/>
                    <a:lstStyle/>
                    <a:p>
                      <a:pPr algn="ctr" marL="0" indent="0">
                        <a:lnSpc>
                          <a:spcPct val="100000"/>
                        </a:lnSpc>
                        <a:defRPr/>
                      </a:pPr>
                      <a:r>
                        <a:rPr lang="en-US" b="true" i="false" strike="noStrike" u="none" sz="1400">
                          <a:solidFill>
                            <a:srgbClr val="374151"/>
                          </a:solidFill>
                          <a:latin typeface="Noto Sans SC"/>
                          <a:ea typeface="Noto Sans SC"/>
                          <a:cs typeface="Noto Sans SC"/>
                          <a:sym typeface="Noto Sans SC"/>
                        </a:rPr>
                        <a:t>电机寿命</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6B7280"/>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r>
              <a:tr h="571500">
                <a:tc>
                  <a:txBody>
                    <a:bodyPr anchor="t" rtlCol="false"/>
                    <a:lstStyle/>
                    <a:p>
                      <a:pPr algn="ctr" marL="0" indent="0">
                        <a:lnSpc>
                          <a:spcPct val="100000"/>
                        </a:lnSpc>
                        <a:defRPr/>
                      </a:pPr>
                      <a:r>
                        <a:rPr lang="en-US" b="true" i="false" strike="noStrike" u="none" sz="1400">
                          <a:solidFill>
                            <a:srgbClr val="374151"/>
                          </a:solidFill>
                          <a:latin typeface="Noto Sans SC"/>
                          <a:ea typeface="Noto Sans SC"/>
                          <a:cs typeface="Noto Sans SC"/>
                          <a:sym typeface="Noto Sans SC"/>
                        </a:rPr>
                        <a:t>电池容量</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false" i="false" strike="noStrike" u="none" sz="1600">
                          <a:solidFill>
                            <a:srgbClr val="9CA3AF"/>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c>
                  <a:txBody>
                    <a:bodyPr anchor="t" rtlCol="false"/>
                    <a:lstStyle/>
                    <a:p>
                      <a:pPr algn="ctr" marL="0" indent="0">
                        <a:lnSpc>
                          <a:spcPct val="100000"/>
                        </a:lnSpc>
                        <a:defRPr/>
                      </a:pPr>
                      <a:r>
                        <a:rPr lang="en-US" b="true" i="false" strike="noStrike" u="none" sz="1600">
                          <a:solidFill>
                            <a:srgbClr val="DC2626"/>
                          </a:solidFill>
                          <a:latin typeface="Noto Sans SC"/>
                          <a:ea typeface="Noto Sans SC"/>
                          <a:cs typeface="Noto Sans SC"/>
                          <a:sym typeface="Noto Sans SC"/>
                        </a:rPr>
                        <a:t>●</a:t>
                      </a:r>
                      <a:endParaRPr lang="en-US" sz="1100"/>
                    </a:p>
                  </a:txBody>
                  <a:tcPr anchor="ctr" anchorCtr="false" marL="101600" marR="101600" marT="101600" marB="101600">
                    <a:lnL>
                      <a:noFill/>
                    </a:lnL>
                    <a:lnR>
                      <a:noFill/>
                    </a:lnR>
                    <a:lnT>
                      <a:noFill/>
                    </a:lnT>
                    <a:lnB>
                      <a:noFill/>
                    </a:lnB>
                    <a:solidFill>
                      <a:srgbClr val="1E3A8A">
                        <a:alpha val="8000"/>
                      </a:srgbClr>
                    </a:solidFill>
                  </a:tcPr>
                </a:tc>
              </a:tr>
              <a:tr h="571500">
                <a:tc>
                  <a:txBody>
                    <a:bodyPr anchor="t" rtlCol="false"/>
                    <a:lstStyle/>
                    <a:p>
                      <a:pPr algn="ctr" marL="0" indent="0">
                        <a:lnSpc>
                          <a:spcPct val="100000"/>
                        </a:lnSpc>
                        <a:defRPr/>
                      </a:pPr>
                      <a:r>
                        <a:rPr lang="en-US" b="true" i="false" strike="noStrike" u="none" sz="1400">
                          <a:solidFill>
                            <a:srgbClr val="B45309"/>
                          </a:solidFill>
                          <a:latin typeface="Noto Sans SC"/>
                          <a:ea typeface="Noto Sans SC"/>
                          <a:cs typeface="Noto Sans SC"/>
                          <a:sym typeface="Noto Sans SC"/>
                        </a:rPr>
                        <a:t>综合重要度得分</a:t>
                      </a:r>
                      <a:endParaRPr lang="en-US" sz="1100"/>
                    </a:p>
                  </a:txBody>
                  <a:tcPr anchor="ctr" anchorCtr="false" marL="101600" marR="101600" marT="101600" marB="101600">
                    <a:lnL>
                      <a:noFill/>
                    </a:lnL>
                    <a:lnR>
                      <a:noFill/>
                    </a:lnR>
                    <a:lnT>
                      <a:noFill/>
                    </a:lnT>
                    <a:lnB>
                      <a:noFill/>
                    </a:lnB>
                    <a:solidFill>
                      <a:srgbClr val="F59E0B">
                        <a:alpha val="15000"/>
                      </a:srgbClr>
                    </a:solidFill>
                  </a:tcPr>
                </a:tc>
                <a:tc>
                  <a:txBody>
                    <a:bodyPr anchor="t" rtlCol="false"/>
                    <a:lstStyle/>
                    <a:p>
                      <a:pPr algn="ctr" marL="0" indent="0">
                        <a:lnSpc>
                          <a:spcPct val="100000"/>
                        </a:lnSpc>
                        <a:defRPr/>
                      </a:pPr>
                      <a:r>
                        <a:rPr lang="en-US" b="true" i="false" strike="noStrike" u="none" sz="1500">
                          <a:solidFill>
                            <a:srgbClr val="DC2626"/>
                          </a:solidFill>
                          <a:latin typeface="Noto Sans SC"/>
                          <a:ea typeface="Noto Sans SC"/>
                          <a:cs typeface="Noto Sans SC"/>
                          <a:sym typeface="Noto Sans SC"/>
                        </a:rPr>
                        <a:t>9.5 (S级)</a:t>
                      </a:r>
                      <a:endParaRPr lang="en-US" sz="1100"/>
                    </a:p>
                  </a:txBody>
                  <a:tcPr anchor="ctr" anchorCtr="false" marL="101600" marR="101600" marT="101600" marB="101600">
                    <a:lnL>
                      <a:noFill/>
                    </a:lnL>
                    <a:lnR>
                      <a:noFill/>
                    </a:lnR>
                    <a:lnT>
                      <a:noFill/>
                    </a:lnT>
                    <a:lnB>
                      <a:noFill/>
                    </a:lnB>
                    <a:solidFill>
                      <a:srgbClr val="F59E0B">
                        <a:alpha val="15000"/>
                      </a:srgbClr>
                    </a:solidFill>
                  </a:tcPr>
                </a:tc>
                <a:tc>
                  <a:txBody>
                    <a:bodyPr anchor="t" rtlCol="false"/>
                    <a:lstStyle/>
                    <a:p>
                      <a:pPr algn="ctr" marL="0" indent="0">
                        <a:lnSpc>
                          <a:spcPct val="100000"/>
                        </a:lnSpc>
                        <a:defRPr/>
                      </a:pPr>
                      <a:r>
                        <a:rPr lang="en-US" b="false" i="false" strike="noStrike" u="none" sz="1500">
                          <a:solidFill>
                            <a:srgbClr val="374151"/>
                          </a:solidFill>
                          <a:latin typeface="Noto Sans SC"/>
                          <a:ea typeface="Noto Sans SC"/>
                          <a:cs typeface="Noto Sans SC"/>
                          <a:sym typeface="Noto Sans SC"/>
                        </a:rPr>
                        <a:t>7.2 (A级)</a:t>
                      </a:r>
                      <a:endParaRPr lang="en-US" sz="1100"/>
                    </a:p>
                  </a:txBody>
                  <a:tcPr anchor="ctr" anchorCtr="false" marL="101600" marR="101600" marT="101600" marB="101600">
                    <a:lnL>
                      <a:noFill/>
                    </a:lnL>
                    <a:lnR>
                      <a:noFill/>
                    </a:lnR>
                    <a:lnT>
                      <a:noFill/>
                    </a:lnT>
                    <a:lnB>
                      <a:noFill/>
                    </a:lnB>
                    <a:solidFill>
                      <a:srgbClr val="F59E0B">
                        <a:alpha val="15000"/>
                      </a:srgbClr>
                    </a:solidFill>
                  </a:tcPr>
                </a:tc>
                <a:tc>
                  <a:txBody>
                    <a:bodyPr anchor="t" rtlCol="false"/>
                    <a:lstStyle/>
                    <a:p>
                      <a:pPr algn="ctr" marL="0" indent="0">
                        <a:lnSpc>
                          <a:spcPct val="100000"/>
                        </a:lnSpc>
                        <a:defRPr/>
                      </a:pPr>
                      <a:r>
                        <a:rPr lang="en-US" b="false" i="false" strike="noStrike" u="none" sz="1500">
                          <a:solidFill>
                            <a:srgbClr val="374151"/>
                          </a:solidFill>
                          <a:latin typeface="Noto Sans SC"/>
                          <a:ea typeface="Noto Sans SC"/>
                          <a:cs typeface="Noto Sans SC"/>
                          <a:sym typeface="Noto Sans SC"/>
                        </a:rPr>
                        <a:t>6.8 (B级)</a:t>
                      </a:r>
                      <a:endParaRPr lang="en-US" sz="1100"/>
                    </a:p>
                  </a:txBody>
                  <a:tcPr anchor="ctr" anchorCtr="false" marL="101600" marR="101600" marT="101600" marB="101600">
                    <a:lnL>
                      <a:noFill/>
                    </a:lnL>
                    <a:lnR>
                      <a:noFill/>
                    </a:lnR>
                    <a:lnT>
                      <a:noFill/>
                    </a:lnT>
                    <a:lnB>
                      <a:noFill/>
                    </a:lnB>
                    <a:solidFill>
                      <a:srgbClr val="F59E0B">
                        <a:alpha val="15000"/>
                      </a:srgbClr>
                    </a:solidFill>
                  </a:tcPr>
                </a:tc>
                <a:tc>
                  <a:txBody>
                    <a:bodyPr anchor="t" rtlCol="false"/>
                    <a:lstStyle/>
                    <a:p>
                      <a:pPr algn="ctr" marL="0" indent="0">
                        <a:lnSpc>
                          <a:spcPct val="100000"/>
                        </a:lnSpc>
                        <a:defRPr/>
                      </a:pPr>
                      <a:r>
                        <a:rPr lang="en-US" b="true" i="false" strike="noStrike" u="none" sz="1500">
                          <a:solidFill>
                            <a:srgbClr val="DC2626"/>
                          </a:solidFill>
                          <a:latin typeface="Noto Sans SC"/>
                          <a:ea typeface="Noto Sans SC"/>
                          <a:cs typeface="Noto Sans SC"/>
                          <a:sym typeface="Noto Sans SC"/>
                        </a:rPr>
                        <a:t>8.8 (S级)</a:t>
                      </a:r>
                      <a:endParaRPr lang="en-US" sz="1100"/>
                    </a:p>
                  </a:txBody>
                  <a:tcPr anchor="ctr" anchorCtr="false" marL="101600" marR="101600" marT="101600" marB="101600">
                    <a:lnL>
                      <a:noFill/>
                    </a:lnL>
                    <a:lnR>
                      <a:noFill/>
                    </a:lnR>
                    <a:lnT>
                      <a:noFill/>
                    </a:lnT>
                    <a:lnB>
                      <a:noFill/>
                    </a:lnB>
                    <a:solidFill>
                      <a:srgbClr val="F59E0B">
                        <a:alpha val="15000"/>
                      </a:srgbClr>
                    </a:solidFill>
                  </a:tcPr>
                </a:tc>
                <a:tc>
                  <a:txBody>
                    <a:bodyPr anchor="t" rtlCol="false"/>
                    <a:lstStyle/>
                    <a:p>
                      <a:pPr algn="ctr" marL="0" indent="0">
                        <a:lnSpc>
                          <a:spcPct val="100000"/>
                        </a:lnSpc>
                        <a:defRPr/>
                      </a:pPr>
                      <a:r>
                        <a:rPr lang="en-US" b="true" i="false" strike="noStrike" u="none" sz="1500">
                          <a:solidFill>
                            <a:srgbClr val="DC2626"/>
                          </a:solidFill>
                          <a:latin typeface="Noto Sans SC"/>
                          <a:ea typeface="Noto Sans SC"/>
                          <a:cs typeface="Noto Sans SC"/>
                          <a:sym typeface="Noto Sans SC"/>
                        </a:rPr>
                        <a:t>9.2 (S级)</a:t>
                      </a:r>
                      <a:endParaRPr lang="en-US" sz="1100"/>
                    </a:p>
                  </a:txBody>
                  <a:tcPr anchor="ctr" anchorCtr="false" marL="101600" marR="101600" marT="101600" marB="101600">
                    <a:lnL>
                      <a:noFill/>
                    </a:lnL>
                    <a:lnR>
                      <a:noFill/>
                    </a:lnR>
                    <a:lnT>
                      <a:noFill/>
                    </a:lnT>
                    <a:lnB>
                      <a:noFill/>
                    </a:lnB>
                    <a:solidFill>
                      <a:srgbClr val="F59E0B">
                        <a:alpha val="15000"/>
                      </a:srgbClr>
                    </a:solidFill>
                  </a:tcPr>
                </a:tc>
                <a:tc>
                  <a:txBody>
                    <a:bodyPr anchor="t" rtlCol="false"/>
                    <a:lstStyle/>
                    <a:p>
                      <a:pPr algn="ctr" marL="0" indent="0">
                        <a:lnSpc>
                          <a:spcPct val="100000"/>
                        </a:lnSpc>
                        <a:defRPr/>
                      </a:pPr>
                      <a:r>
                        <a:rPr lang="en-US" b="false" i="false" strike="noStrike" u="none" sz="1500">
                          <a:solidFill>
                            <a:srgbClr val="374151"/>
                          </a:solidFill>
                          <a:latin typeface="Noto Sans SC"/>
                          <a:ea typeface="Noto Sans SC"/>
                          <a:cs typeface="Noto Sans SC"/>
                          <a:sym typeface="Noto Sans SC"/>
                        </a:rPr>
                        <a:t>7.5 (A级)</a:t>
                      </a:r>
                      <a:endParaRPr lang="en-US" sz="1100"/>
                    </a:p>
                  </a:txBody>
                  <a:tcPr anchor="ctr" anchorCtr="false" marL="101600" marR="101600" marT="101600" marB="101600">
                    <a:lnL>
                      <a:noFill/>
                    </a:lnL>
                    <a:lnR>
                      <a:noFill/>
                    </a:lnR>
                    <a:lnT>
                      <a:noFill/>
                    </a:lnT>
                    <a:lnB>
                      <a:noFill/>
                    </a:lnB>
                    <a:solidFill>
                      <a:srgbClr val="F59E0B">
                        <a:alpha val="15000"/>
                      </a:srgbClr>
                    </a:solidFill>
                  </a:tcPr>
                </a:tc>
              </a:tr>
            </a:tbl>
          </a:graphicData>
        </a:graphic>
      </p:graphicFrame>
      <p:cxnSp>
        <p:nvCxnSpPr>
          <p:cNvPr name="Connector 6" id="6"/>
          <p:cNvCxnSpPr/>
          <p:nvPr/>
        </p:nvCxnSpPr>
        <p:spPr>
          <a:xfrm rot="-3906" flipH="false" flipV="false">
            <a:off x="508004" y="4184650"/>
            <a:ext cx="11176000" cy="12700"/>
          </a:xfrm>
          <a:prstGeom prst="straightConnector1">
            <a:avLst/>
          </a:prstGeom>
          <a:solidFill>
            <a:srgbClr val="DEE0E3">
              <a:alpha val="100000"/>
            </a:srgbClr>
          </a:solidFill>
          <a:ln w="12700" cmpd="sng" cap="flat">
            <a:solidFill>
              <a:srgbClr val="E5E7EB">
                <a:alpha val="100000"/>
              </a:srgbClr>
            </a:solidFill>
            <a:prstDash val="solid"/>
            <a:round/>
            <a:headEnd type="none" w="med" len="med"/>
            <a:tailEnd type="none" w="med" len="med"/>
          </a:ln>
        </p:spPr>
      </p:cxnSp>
      <p:sp>
        <p:nvSpPr>
          <p:cNvPr name="AutoShape 7" id="7"/>
          <p:cNvSpPr/>
          <p:nvPr/>
        </p:nvSpPr>
        <p:spPr>
          <a:xfrm rot="0" flipH="false" flipV="false">
            <a:off x="508000" y="4445000"/>
            <a:ext cx="3556000" cy="1270000"/>
          </a:xfrm>
          <a:prstGeom prst="roundRect">
            <a:avLst>
              <a:gd name="adj" fmla="val 0"/>
            </a:avLst>
          </a:prstGeom>
          <a:solidFill>
            <a:srgbClr val="1E3A8A">
              <a:alpha val="5000"/>
            </a:srgbClr>
          </a:solidFill>
          <a:ln w="12700" cmpd="sng" cap="flat">
            <a:solidFill>
              <a:srgbClr val="1E3A8A">
                <a:alpha val="20000"/>
              </a:srgbClr>
            </a:solidFill>
            <a:prstDash val="solid"/>
            <a:round/>
          </a:ln>
        </p:spPr>
        <p:txBody>
          <a:bodyPr anchor="ctr" rtlCol="false" vert="horz" wrap="square" lIns="63500" rIns="63500" tIns="63500" bIns="63500"/>
          <a:lstStyle/>
          <a:p>
            <a:pPr algn="ctr">
              <a:defRPr/>
            </a:pPr>
            <a:endParaRP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98500" y="4635500"/>
            <a:ext cx="406400" cy="406400"/>
          </a:xfrm>
          <a:prstGeom prst="rect">
            <a:avLst/>
          </a:prstGeom>
        </p:spPr>
      </p:pic>
      <p:sp>
        <p:nvSpPr>
          <p:cNvPr name="AutoShape 9" id="9"/>
          <p:cNvSpPr/>
          <p:nvPr/>
        </p:nvSpPr>
        <p:spPr>
          <a:xfrm rot="0" flipH="false" flipV="false">
            <a:off x="1206500" y="4635500"/>
            <a:ext cx="2794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E3A8A"/>
                </a:solidFill>
                <a:latin typeface="Noto Sans SC"/>
                <a:ea typeface="Noto Sans SC"/>
                <a:cs typeface="Noto Sans SC"/>
                <a:sym typeface="Noto Sans SC"/>
              </a:rPr>
              <a:t>核心件：电机定子组件</a:t>
            </a:r>
            <a:endParaRPr lang="en-US" sz="1100"/>
          </a:p>
        </p:txBody>
      </p:sp>
      <p:sp>
        <p:nvSpPr>
          <p:cNvPr name="AutoShape 10" id="10"/>
          <p:cNvSpPr/>
          <p:nvPr/>
        </p:nvSpPr>
        <p:spPr>
          <a:xfrm rot="0" flipH="false" flipV="false">
            <a:off x="698500" y="5080000"/>
            <a:ext cx="3175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300">
                <a:solidFill>
                  <a:srgbClr val="4B5563"/>
                </a:solidFill>
                <a:latin typeface="Noto Sans SC"/>
                <a:ea typeface="Noto Sans SC"/>
                <a:cs typeface="Noto Sans SC"/>
                <a:sym typeface="Noto Sans SC"/>
              </a:rPr>
              <a:t>直接决定扭矩输出与能效，需重点管控绕线工艺与绝缘性能，建议实施供应商产线驻厂审核。</a:t>
            </a:r>
            <a:endParaRPr lang="en-US" sz="1100"/>
          </a:p>
        </p:txBody>
      </p:sp>
      <p:sp>
        <p:nvSpPr>
          <p:cNvPr name="AutoShape 11" id="11"/>
          <p:cNvSpPr/>
          <p:nvPr/>
        </p:nvSpPr>
        <p:spPr>
          <a:xfrm rot="0" flipH="false" flipV="false">
            <a:off x="4318000" y="4445000"/>
            <a:ext cx="3556000" cy="1270000"/>
          </a:xfrm>
          <a:prstGeom prst="roundRect">
            <a:avLst>
              <a:gd name="adj" fmla="val 0"/>
            </a:avLst>
          </a:prstGeom>
          <a:solidFill>
            <a:srgbClr val="1E3A8A">
              <a:alpha val="5000"/>
            </a:srgbClr>
          </a:solidFill>
          <a:ln w="12700" cmpd="sng" cap="flat">
            <a:solidFill>
              <a:srgbClr val="1E3A8A">
                <a:alpha val="20000"/>
              </a:srgbClr>
            </a:solid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4508500" y="4635500"/>
            <a:ext cx="406400" cy="406400"/>
          </a:xfrm>
          <a:prstGeom prst="rect">
            <a:avLst/>
          </a:prstGeom>
        </p:spPr>
      </p:pic>
      <p:sp>
        <p:nvSpPr>
          <p:cNvPr name="AutoShape 13" id="13"/>
          <p:cNvSpPr/>
          <p:nvPr/>
        </p:nvSpPr>
        <p:spPr>
          <a:xfrm rot="0" flipH="false" flipV="false">
            <a:off x="5016500" y="4635500"/>
            <a:ext cx="2794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E3A8A"/>
                </a:solidFill>
                <a:latin typeface="Noto Sans SC"/>
                <a:ea typeface="Noto Sans SC"/>
                <a:cs typeface="Noto Sans SC"/>
                <a:sym typeface="Noto Sans SC"/>
              </a:rPr>
              <a:t>核心件：精密齿轮组</a:t>
            </a:r>
            <a:endParaRPr lang="en-US" sz="1100"/>
          </a:p>
        </p:txBody>
      </p:sp>
      <p:sp>
        <p:nvSpPr>
          <p:cNvPr name="AutoShape 14" id="14"/>
          <p:cNvSpPr/>
          <p:nvPr/>
        </p:nvSpPr>
        <p:spPr>
          <a:xfrm rot="0" flipH="false" flipV="false">
            <a:off x="4508500" y="5080000"/>
            <a:ext cx="3175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300">
                <a:solidFill>
                  <a:srgbClr val="4B5563"/>
                </a:solidFill>
                <a:latin typeface="Noto Sans SC"/>
                <a:ea typeface="Noto Sans SC"/>
                <a:cs typeface="Noto Sans SC"/>
                <a:sym typeface="Noto Sans SC"/>
              </a:rPr>
              <a:t>影响动力传输效率与噪音，对齿轮模数及啮合精度进行100%全检，锁定核心加工设备参数。</a:t>
            </a:r>
            <a:endParaRPr lang="en-US" sz="1100"/>
          </a:p>
        </p:txBody>
      </p:sp>
      <p:sp>
        <p:nvSpPr>
          <p:cNvPr name="AutoShape 15" id="15"/>
          <p:cNvSpPr/>
          <p:nvPr/>
        </p:nvSpPr>
        <p:spPr>
          <a:xfrm rot="0" flipH="false" flipV="false">
            <a:off x="8128000" y="4445000"/>
            <a:ext cx="3556000" cy="1270000"/>
          </a:xfrm>
          <a:prstGeom prst="roundRect">
            <a:avLst>
              <a:gd name="adj" fmla="val 0"/>
            </a:avLst>
          </a:prstGeom>
          <a:solidFill>
            <a:srgbClr val="1E3A8A">
              <a:alpha val="5000"/>
            </a:srgbClr>
          </a:solidFill>
          <a:ln w="12700" cmpd="sng" cap="flat">
            <a:solidFill>
              <a:srgbClr val="1E3A8A">
                <a:alpha val="20000"/>
              </a:srgbClr>
            </a:solid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8318500" y="4635500"/>
            <a:ext cx="406400" cy="406400"/>
          </a:xfrm>
          <a:prstGeom prst="rect">
            <a:avLst/>
          </a:prstGeom>
        </p:spPr>
      </p:pic>
      <p:sp>
        <p:nvSpPr>
          <p:cNvPr name="AutoShape 17" id="17"/>
          <p:cNvSpPr/>
          <p:nvPr/>
        </p:nvSpPr>
        <p:spPr>
          <a:xfrm rot="0" flipH="false" flipV="false">
            <a:off x="8826500" y="4635500"/>
            <a:ext cx="2794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E3A8A"/>
                </a:solidFill>
                <a:latin typeface="Noto Sans SC"/>
                <a:ea typeface="Noto Sans SC"/>
                <a:cs typeface="Noto Sans SC"/>
                <a:sym typeface="Noto Sans SC"/>
              </a:rPr>
              <a:t>核心件：电芯PACK</a:t>
            </a:r>
            <a:endParaRPr lang="en-US" sz="1100"/>
          </a:p>
        </p:txBody>
      </p:sp>
      <p:sp>
        <p:nvSpPr>
          <p:cNvPr name="AutoShape 18" id="18"/>
          <p:cNvSpPr/>
          <p:nvPr/>
        </p:nvSpPr>
        <p:spPr>
          <a:xfrm rot="0" flipH="false" flipV="false">
            <a:off x="8318500" y="5080000"/>
            <a:ext cx="3175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300">
                <a:solidFill>
                  <a:srgbClr val="4B5563"/>
                </a:solidFill>
                <a:latin typeface="Noto Sans SC"/>
                <a:ea typeface="Noto Sans SC"/>
                <a:cs typeface="Noto Sans SC"/>
                <a:sym typeface="Noto Sans SC"/>
              </a:rPr>
              <a:t>决定续航与安全性，严格执行电芯一致性筛选，加强PACK焊接质量与BMS通讯协议验证。</a:t>
            </a:r>
            <a:endParaRPr lang="en-US" sz="1100"/>
          </a:p>
        </p:txBody>
      </p:sp>
      <p:sp>
        <p:nvSpPr>
          <p:cNvPr name="AutoShape 19" id="19"/>
          <p:cNvSpPr/>
          <p:nvPr/>
        </p:nvSpPr>
        <p:spPr>
          <a:xfrm rot="0" flipH="false" flipV="false">
            <a:off x="508000" y="6032500"/>
            <a:ext cx="11176000" cy="381000"/>
          </a:xfrm>
          <a:prstGeom prst="roundRect">
            <a:avLst>
              <a:gd name="adj" fmla="val 0"/>
            </a:avLst>
          </a:prstGeom>
          <a:solidFill>
            <a:srgbClr val="F97316">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0" id="20"/>
          <p:cNvSpPr/>
          <p:nvPr/>
        </p:nvSpPr>
        <p:spPr>
          <a:xfrm rot="0" flipH="false" flipV="false">
            <a:off x="508000" y="6070600"/>
            <a:ext cx="11176000" cy="3048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300">
                <a:solidFill>
                  <a:srgbClr val="C2410C"/>
                </a:solidFill>
                <a:latin typeface="Noto Sans SC"/>
                <a:ea typeface="Noto Sans SC"/>
                <a:cs typeface="Noto Sans SC"/>
                <a:sym typeface="Noto Sans SC"/>
              </a:rPr>
              <a:t>管控策略：针对上述三大核心件，纳入“红名单”管理，实施“免检供应商”动态评估与“来料全检”双重机制。</a:t>
            </a:r>
            <a:endParaRPr lang="en-US" sz="1100"/>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F8FAFC">
                <a:alpha val="100000"/>
              </a:srgbClr>
            </a:gs>
            <a:gs pos="100000">
              <a:srgbClr val="F1F5F9">
                <a:alpha val="100000"/>
              </a:srgbClr>
            </a:gs>
          </a:gsLst>
          <a:lin ang="2700000"/>
        </a:gra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080000"/>
            <a:ext cx="2540000" cy="2540000"/>
          </a:xfrm>
          <a:prstGeom prst="ellipse">
            <a:avLst/>
          </a:prstGeom>
          <a:solidFill>
            <a:srgbClr val="10B981">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381000" y="381000"/>
            <a:ext cx="1143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1E293B"/>
                </a:solidFill>
                <a:latin typeface="Noto Sans SC"/>
                <a:ea typeface="Noto Sans SC"/>
                <a:cs typeface="Noto Sans SC"/>
                <a:sym typeface="Noto Sans SC"/>
              </a:rPr>
              <a:t>第三阶段·工艺规划矩阵 — 从零件特性到工艺参数</a:t>
            </a:r>
            <a:endParaRPr lang="en-US" sz="1100"/>
          </a:p>
        </p:txBody>
      </p:sp>
      <p:sp>
        <p:nvSpPr>
          <p:cNvPr name="AutoShape 5" id="5"/>
          <p:cNvSpPr/>
          <p:nvPr/>
        </p:nvSpPr>
        <p:spPr>
          <a:xfrm rot="0" flipH="false" flipV="false">
            <a:off x="381000" y="1270000"/>
            <a:ext cx="5524500" cy="1778000"/>
          </a:xfrm>
          <a:prstGeom prst="roundRect">
            <a:avLst>
              <a:gd name="adj" fmla="val 0"/>
            </a:avLst>
          </a:prstGeom>
          <a:solidFill>
            <a:srgbClr val="3B82F6">
              <a:alpha val="8000"/>
            </a:srgbClr>
          </a:solidFill>
          <a:ln w="12700" cmpd="sng" cap="flat">
            <a:solidFill>
              <a:srgbClr val="3B82F6">
                <a:alpha val="2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571500" y="1397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563EB"/>
                </a:solidFill>
                <a:latin typeface="Noto Sans SC"/>
                <a:ea typeface="Noto Sans SC"/>
                <a:cs typeface="Noto Sans SC"/>
                <a:sym typeface="Noto Sans SC"/>
              </a:rPr>
              <a:t>01 输入端：无刷电机定子核心 CTQ 指标</a:t>
            </a:r>
            <a:endParaRPr lang="en-US" sz="1100"/>
          </a:p>
        </p:txBody>
      </p:sp>
      <p:sp>
        <p:nvSpPr>
          <p:cNvPr name="AutoShape 7" id="7"/>
          <p:cNvSpPr/>
          <p:nvPr/>
        </p:nvSpPr>
        <p:spPr>
          <a:xfrm rot="0" flipH="false" flipV="false">
            <a:off x="571500" y="1905000"/>
            <a:ext cx="1714500" cy="9525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60400" y="2006600"/>
            <a:ext cx="254000" cy="254000"/>
          </a:xfrm>
          <a:prstGeom prst="rect">
            <a:avLst/>
          </a:prstGeom>
        </p:spPr>
      </p:pic>
      <p:sp>
        <p:nvSpPr>
          <p:cNvPr name="AutoShape 9" id="9"/>
          <p:cNvSpPr/>
          <p:nvPr/>
        </p:nvSpPr>
        <p:spPr>
          <a:xfrm rot="0" flipH="false" flipV="false">
            <a:off x="952500" y="1968500"/>
            <a:ext cx="13335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334155"/>
                </a:solidFill>
                <a:latin typeface="Noto Sans SC"/>
                <a:ea typeface="Noto Sans SC"/>
                <a:cs typeface="Noto Sans SC"/>
                <a:sym typeface="Noto Sans SC"/>
              </a:rPr>
              <a:t>绝缘等级 F级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100">
                <a:solidFill>
                  <a:srgbClr val="64748B"/>
                </a:solidFill>
                <a:latin typeface="Noto Sans SC"/>
                <a:ea typeface="Noto Sans SC"/>
                <a:cs typeface="Noto Sans SC"/>
                <a:sym typeface="Noto Sans SC"/>
              </a:rPr>
              <a:t>耐温155℃，保障绕组长期热稳定性与寿命</a:t>
            </a:r>
          </a:p>
        </p:txBody>
      </p:sp>
      <p:sp>
        <p:nvSpPr>
          <p:cNvPr name="AutoShape 10" id="10"/>
          <p:cNvSpPr/>
          <p:nvPr/>
        </p:nvSpPr>
        <p:spPr>
          <a:xfrm rot="0" flipH="false" flipV="false">
            <a:off x="2349500" y="1905000"/>
            <a:ext cx="1714500" cy="9525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2438400" y="2006600"/>
            <a:ext cx="254000" cy="254000"/>
          </a:xfrm>
          <a:prstGeom prst="rect">
            <a:avLst/>
          </a:prstGeom>
        </p:spPr>
      </p:pic>
      <p:sp>
        <p:nvSpPr>
          <p:cNvPr name="AutoShape 12" id="12"/>
          <p:cNvSpPr/>
          <p:nvPr/>
        </p:nvSpPr>
        <p:spPr>
          <a:xfrm rot="0" flipH="false" flipV="false">
            <a:off x="2730500" y="1968500"/>
            <a:ext cx="13335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334155"/>
                </a:solidFill>
                <a:latin typeface="Noto Sans SC"/>
                <a:ea typeface="Noto Sans SC"/>
                <a:cs typeface="Noto Sans SC"/>
                <a:sym typeface="Noto Sans SC"/>
              </a:rPr>
              <a:t>铜厚 ≥0.8mm</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100">
                <a:solidFill>
                  <a:srgbClr val="64748B"/>
                </a:solidFill>
                <a:latin typeface="Noto Sans SC"/>
                <a:ea typeface="Noto Sans SC"/>
                <a:cs typeface="Noto Sans SC"/>
                <a:sym typeface="Noto Sans SC"/>
              </a:rPr>
              <a:t>确保导电截面积，降低温升与接触电阻</a:t>
            </a:r>
          </a:p>
        </p:txBody>
      </p:sp>
      <p:sp>
        <p:nvSpPr>
          <p:cNvPr name="AutoShape 13" id="13"/>
          <p:cNvSpPr/>
          <p:nvPr/>
        </p:nvSpPr>
        <p:spPr>
          <a:xfrm rot="0" flipH="false" flipV="false">
            <a:off x="4127500" y="1905000"/>
            <a:ext cx="1714500" cy="9525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4" id="14"/>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4216400" y="2006600"/>
            <a:ext cx="254000" cy="254000"/>
          </a:xfrm>
          <a:prstGeom prst="rect">
            <a:avLst/>
          </a:prstGeom>
        </p:spPr>
      </p:pic>
      <p:sp>
        <p:nvSpPr>
          <p:cNvPr name="AutoShape 15" id="15"/>
          <p:cNvSpPr/>
          <p:nvPr/>
        </p:nvSpPr>
        <p:spPr>
          <a:xfrm rot="0" flipH="false" flipV="false">
            <a:off x="4508500" y="1968500"/>
            <a:ext cx="13335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334155"/>
                </a:solidFill>
                <a:latin typeface="Noto Sans SC"/>
                <a:ea typeface="Noto Sans SC"/>
                <a:cs typeface="Noto Sans SC"/>
                <a:sym typeface="Noto Sans SC"/>
              </a:rPr>
              <a:t>轴承压装力控</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100">
                <a:solidFill>
                  <a:srgbClr val="64748B"/>
                </a:solidFill>
                <a:latin typeface="Noto Sans SC"/>
                <a:ea typeface="Noto Sans SC"/>
                <a:cs typeface="Noto Sans SC"/>
                <a:sym typeface="Noto Sans SC"/>
              </a:rPr>
              <a:t>精准过盈配合，杜绝松旷与轴承变形风险</a:t>
            </a:r>
          </a:p>
        </p:txBody>
      </p:sp>
      <p:sp>
        <p:nvSpPr>
          <p:cNvPr name="AutoShape 16" id="16"/>
          <p:cNvSpPr/>
          <p:nvPr/>
        </p:nvSpPr>
        <p:spPr>
          <a:xfrm rot="0" flipH="false" flipV="false">
            <a:off x="6286500" y="1270000"/>
            <a:ext cx="5524500" cy="1778000"/>
          </a:xfrm>
          <a:prstGeom prst="roundRect">
            <a:avLst>
              <a:gd name="adj" fmla="val 0"/>
            </a:avLst>
          </a:prstGeom>
          <a:solidFill>
            <a:srgbClr val="10B981">
              <a:alpha val="8000"/>
            </a:srgbClr>
          </a:solidFill>
          <a:ln w="12700" cmpd="sng" cap="flat">
            <a:solidFill>
              <a:srgbClr val="10B981">
                <a:alpha val="2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6477000" y="1397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059669"/>
                </a:solidFill>
                <a:latin typeface="Noto Sans SC"/>
                <a:ea typeface="Noto Sans SC"/>
                <a:cs typeface="Noto Sans SC"/>
                <a:sym typeface="Noto Sans SC"/>
              </a:rPr>
              <a:t>工艺转化核心逻辑：从定性到定量</a:t>
            </a:r>
            <a:endParaRPr lang="en-US" sz="1100"/>
          </a:p>
        </p:txBody>
      </p:sp>
      <p:sp>
        <p:nvSpPr>
          <p:cNvPr name="AutoShape 18" id="18"/>
          <p:cNvSpPr/>
          <p:nvPr/>
        </p:nvSpPr>
        <p:spPr>
          <a:xfrm rot="0" flipH="false" flipV="false">
            <a:off x="6477000" y="1905000"/>
            <a:ext cx="5143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75569"/>
                </a:solidFill>
                <a:latin typeface="Noto Sans SC"/>
                <a:ea typeface="Noto Sans SC"/>
                <a:cs typeface="Noto Sans SC"/>
                <a:sym typeface="Noto Sans SC"/>
              </a:rPr>
              <a:t>基于DOE实验设计与工艺仿真，将无刷电机定子的设计特性（CTQ）转化为可执行的定量制造参数。每一项关键参数均经过正交实验验证，确保覆盖零件的关键质量特性，形成闭环的工艺保障体系，实现从设计指标到制造标准的精准落地。</a:t>
            </a:r>
            <a:endParaRPr lang="en-US" sz="1100"/>
          </a:p>
        </p:txBody>
      </p:sp>
      <p:sp>
        <p:nvSpPr>
          <p:cNvPr name="AutoShape 19" id="19"/>
          <p:cNvSpPr/>
          <p:nvPr/>
        </p:nvSpPr>
        <p:spPr>
          <a:xfrm rot="0" flipH="false" flipV="false">
            <a:off x="381000" y="3302000"/>
            <a:ext cx="1143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E293B"/>
                </a:solidFill>
                <a:latin typeface="Noto Sans SC"/>
                <a:ea typeface="Noto Sans SC"/>
                <a:cs typeface="Noto Sans SC"/>
                <a:sym typeface="Noto Sans SC"/>
              </a:rPr>
              <a:t>02 输出端：五大关键工序参数矩阵</a:t>
            </a:r>
            <a:endParaRPr lang="en-US" sz="1100"/>
          </a:p>
        </p:txBody>
      </p:sp>
      <p:sp>
        <p:nvSpPr>
          <p:cNvPr name="AutoShape 20" id="20"/>
          <p:cNvSpPr/>
          <p:nvPr/>
        </p:nvSpPr>
        <p:spPr>
          <a:xfrm rot="0" flipH="false" flipV="false">
            <a:off x="381000" y="3810000"/>
            <a:ext cx="2159000" cy="2413000"/>
          </a:xfrm>
          <a:prstGeom prst="roundRect">
            <a:avLst>
              <a:gd name="adj" fmla="val 0"/>
            </a:avLst>
          </a:prstGeom>
          <a:solidFill>
            <a:srgbClr val="EFF6FF">
              <a:alpha val="100000"/>
            </a:srgbClr>
          </a:solidFill>
          <a:ln w="12700" cmpd="sng" cap="flat">
            <a:solidFill>
              <a:srgbClr val="BFDBFE">
                <a:alpha val="100000"/>
              </a:srgbClr>
            </a:solidFill>
            <a:prstDash val="solid"/>
            <a:round/>
          </a:ln>
        </p:spPr>
        <p:txBody>
          <a:bodyPr anchor="ctr" rtlCol="false" vert="horz" wrap="square" lIns="63500" rIns="63500" tIns="63500" bIns="63500"/>
          <a:lstStyle/>
          <a:p>
            <a:pPr algn="ctr">
              <a:defRPr/>
            </a:pPr>
            <a:endParaRPr/>
          </a:p>
        </p:txBody>
      </p:sp>
      <p:pic>
        <p:nvPicPr>
          <p:cNvPr name="Picture 21" id="2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533400" y="3962400"/>
            <a:ext cx="304800" cy="304800"/>
          </a:xfrm>
          <a:prstGeom prst="rect">
            <a:avLst/>
          </a:prstGeom>
        </p:spPr>
      </p:pic>
      <p:sp>
        <p:nvSpPr>
          <p:cNvPr name="AutoShape 22" id="22"/>
          <p:cNvSpPr/>
          <p:nvPr/>
        </p:nvSpPr>
        <p:spPr>
          <a:xfrm rot="0" flipH="false" flipV="false">
            <a:off x="889000" y="3962400"/>
            <a:ext cx="1651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E3A8A"/>
                </a:solidFill>
                <a:latin typeface="Noto Sans SC"/>
                <a:ea typeface="Noto Sans SC"/>
                <a:cs typeface="Noto Sans SC"/>
                <a:sym typeface="Noto Sans SC"/>
              </a:rPr>
              <a:t>01 绕线成型</a:t>
            </a:r>
            <a:endParaRPr lang="en-US" sz="1100"/>
          </a:p>
        </p:txBody>
      </p:sp>
      <p:cxnSp>
        <p:nvCxnSpPr>
          <p:cNvPr name="Connector 23" id="23"/>
          <p:cNvCxnSpPr/>
          <p:nvPr/>
        </p:nvCxnSpPr>
        <p:spPr>
          <a:xfrm rot="-23545" flipH="false" flipV="false">
            <a:off x="533422" y="4375150"/>
            <a:ext cx="1854200" cy="12700"/>
          </a:xfrm>
          <a:prstGeom prst="straightConnector1">
            <a:avLst/>
          </a:prstGeom>
          <a:solidFill>
            <a:srgbClr val="DEE0E3">
              <a:alpha val="100000"/>
            </a:srgbClr>
          </a:solidFill>
          <a:ln w="12700" cmpd="sng" cap="flat">
            <a:solidFill>
              <a:srgbClr val="2563EB">
                <a:alpha val="20000"/>
              </a:srgbClr>
            </a:solidFill>
            <a:prstDash val="solid"/>
            <a:round/>
            <a:headEnd type="none" w="med" len="med"/>
            <a:tailEnd type="none" w="med" len="med"/>
          </a:ln>
        </p:spPr>
      </p:cxnSp>
      <p:sp>
        <p:nvSpPr>
          <p:cNvPr name="AutoShape 24" id="24"/>
          <p:cNvSpPr/>
          <p:nvPr/>
        </p:nvSpPr>
        <p:spPr>
          <a:xfrm rot="0" flipH="false" flipV="false">
            <a:off x="508000" y="4508500"/>
            <a:ext cx="1968500" cy="165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300">
                <a:solidFill>
                  <a:srgbClr val="2563EB"/>
                </a:solidFill>
                <a:latin typeface="Noto Sans SC"/>
                <a:ea typeface="Noto Sans SC"/>
                <a:cs typeface="Noto Sans SC"/>
                <a:sym typeface="Noto Sans SC"/>
              </a:rPr>
              <a:t>张力：8 ± 1 N</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200">
                <a:solidFill>
                  <a:srgbClr val="4B5563"/>
                </a:solidFill>
                <a:latin typeface="Noto Sans SC"/>
                <a:ea typeface="Noto Sans SC"/>
                <a:cs typeface="Noto Sans SC"/>
                <a:sym typeface="Noto Sans SC"/>
              </a:rPr>
              <a:t>恒定张力控制，防止漆包线漆膜损伤，确保绕组匝数精准与结构紧实，为绝缘奠定基础。</a:t>
            </a:r>
          </a:p>
        </p:txBody>
      </p:sp>
      <p:sp>
        <p:nvSpPr>
          <p:cNvPr name="AutoShape 25" id="25"/>
          <p:cNvSpPr/>
          <p:nvPr/>
        </p:nvSpPr>
        <p:spPr>
          <a:xfrm rot="0" flipH="false" flipV="false">
            <a:off x="2717800" y="3810000"/>
            <a:ext cx="2159000" cy="2413000"/>
          </a:xfrm>
          <a:prstGeom prst="roundRect">
            <a:avLst>
              <a:gd name="adj" fmla="val 0"/>
            </a:avLst>
          </a:prstGeom>
          <a:solidFill>
            <a:srgbClr val="ECFDF5">
              <a:alpha val="100000"/>
            </a:srgbClr>
          </a:solidFill>
          <a:ln w="12700" cmpd="sng" cap="flat">
            <a:solidFill>
              <a:srgbClr val="A7F3D0">
                <a:alpha val="100000"/>
              </a:srgbClr>
            </a:solidFill>
            <a:prstDash val="solid"/>
            <a:round/>
          </a:ln>
        </p:spPr>
        <p:txBody>
          <a:bodyPr anchor="ctr" rtlCol="false" vert="horz" wrap="square" lIns="63500" rIns="63500" tIns="63500" bIns="63500"/>
          <a:lstStyle/>
          <a:p>
            <a:pPr algn="ctr">
              <a:defRPr/>
            </a:pPr>
            <a:endParaRPr/>
          </a:p>
        </p:txBody>
      </p:sp>
      <p:pic>
        <p:nvPicPr>
          <p:cNvPr name="Picture 26" id="26"/>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0" flipH="false" flipV="false">
            <a:off x="2870200" y="3962400"/>
            <a:ext cx="304800" cy="304800"/>
          </a:xfrm>
          <a:prstGeom prst="rect">
            <a:avLst/>
          </a:prstGeom>
        </p:spPr>
      </p:pic>
      <p:sp>
        <p:nvSpPr>
          <p:cNvPr name="AutoShape 27" id="27"/>
          <p:cNvSpPr/>
          <p:nvPr/>
        </p:nvSpPr>
        <p:spPr>
          <a:xfrm rot="0" flipH="false" flipV="false">
            <a:off x="3225800" y="3962400"/>
            <a:ext cx="1651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064E3B"/>
                </a:solidFill>
                <a:latin typeface="Noto Sans SC"/>
                <a:ea typeface="Noto Sans SC"/>
                <a:cs typeface="Noto Sans SC"/>
                <a:sym typeface="Noto Sans SC"/>
              </a:rPr>
              <a:t>02 绝缘浸漆</a:t>
            </a:r>
            <a:endParaRPr lang="en-US" sz="1100"/>
          </a:p>
        </p:txBody>
      </p:sp>
      <p:cxnSp>
        <p:nvCxnSpPr>
          <p:cNvPr name="Connector 28" id="28"/>
          <p:cNvCxnSpPr/>
          <p:nvPr/>
        </p:nvCxnSpPr>
        <p:spPr>
          <a:xfrm rot="-23545" flipH="false" flipV="false">
            <a:off x="2870222" y="4375150"/>
            <a:ext cx="1854200" cy="12700"/>
          </a:xfrm>
          <a:prstGeom prst="straightConnector1">
            <a:avLst/>
          </a:prstGeom>
          <a:solidFill>
            <a:srgbClr val="DEE0E3">
              <a:alpha val="100000"/>
            </a:srgbClr>
          </a:solidFill>
          <a:ln w="12700" cmpd="sng" cap="flat">
            <a:solidFill>
              <a:srgbClr val="059669">
                <a:alpha val="20000"/>
              </a:srgbClr>
            </a:solidFill>
            <a:prstDash val="solid"/>
            <a:round/>
            <a:headEnd type="none" w="med" len="med"/>
            <a:tailEnd type="none" w="med" len="med"/>
          </a:ln>
        </p:spPr>
      </p:cxnSp>
      <p:sp>
        <p:nvSpPr>
          <p:cNvPr name="AutoShape 29" id="29"/>
          <p:cNvSpPr/>
          <p:nvPr/>
        </p:nvSpPr>
        <p:spPr>
          <a:xfrm rot="0" flipH="false" flipV="false">
            <a:off x="2844800" y="4508500"/>
            <a:ext cx="1968500" cy="165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300">
                <a:solidFill>
                  <a:srgbClr val="059669"/>
                </a:solidFill>
                <a:latin typeface="Noto Sans SC"/>
                <a:ea typeface="Noto Sans SC"/>
                <a:cs typeface="Noto Sans SC"/>
                <a:sym typeface="Noto Sans SC"/>
              </a:rPr>
              <a:t>时间：15 ± 2 min</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200">
                <a:solidFill>
                  <a:srgbClr val="4B5563"/>
                </a:solidFill>
                <a:latin typeface="Noto Sans SC"/>
                <a:ea typeface="Noto Sans SC"/>
                <a:cs typeface="Noto Sans SC"/>
                <a:sym typeface="Noto Sans SC"/>
              </a:rPr>
              <a:t>真空压力浸漆，确保绝缘漆充分渗透至绕组缝隙，形成致密漆膜，提升耐潮与绝缘性能。</a:t>
            </a:r>
          </a:p>
        </p:txBody>
      </p:sp>
      <p:sp>
        <p:nvSpPr>
          <p:cNvPr name="AutoShape 30" id="30"/>
          <p:cNvSpPr/>
          <p:nvPr/>
        </p:nvSpPr>
        <p:spPr>
          <a:xfrm rot="0" flipH="false" flipV="false">
            <a:off x="5054600" y="3810000"/>
            <a:ext cx="2159000" cy="2413000"/>
          </a:xfrm>
          <a:prstGeom prst="roundRect">
            <a:avLst>
              <a:gd name="adj" fmla="val 0"/>
            </a:avLst>
          </a:prstGeom>
          <a:solidFill>
            <a:srgbClr val="FFFBEB">
              <a:alpha val="100000"/>
            </a:srgbClr>
          </a:solidFill>
          <a:ln w="12700" cmpd="sng" cap="flat">
            <a:solidFill>
              <a:srgbClr val="FDE68A">
                <a:alpha val="100000"/>
              </a:srgbClr>
            </a:solidFill>
            <a:prstDash val="solid"/>
            <a:round/>
          </a:ln>
        </p:spPr>
        <p:txBody>
          <a:bodyPr anchor="ctr" rtlCol="false" vert="horz" wrap="square" lIns="63500" rIns="63500" tIns="63500" bIns="63500"/>
          <a:lstStyle/>
          <a:p>
            <a:pPr algn="ctr">
              <a:defRPr/>
            </a:pPr>
            <a:endParaRPr/>
          </a:p>
        </p:txBody>
      </p:sp>
      <p:pic>
        <p:nvPicPr>
          <p:cNvPr name="Picture 31" id="31"/>
          <p:cNvPicPr>
            <a:picLocks noChangeAspect="true"/>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0" flipH="false" flipV="false">
            <a:off x="5207000" y="3962400"/>
            <a:ext cx="304800" cy="304800"/>
          </a:xfrm>
          <a:prstGeom prst="rect">
            <a:avLst/>
          </a:prstGeom>
        </p:spPr>
      </p:pic>
      <p:sp>
        <p:nvSpPr>
          <p:cNvPr name="AutoShape 32" id="32"/>
          <p:cNvSpPr/>
          <p:nvPr/>
        </p:nvSpPr>
        <p:spPr>
          <a:xfrm rot="0" flipH="false" flipV="false">
            <a:off x="5562600" y="3962400"/>
            <a:ext cx="1651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78350F"/>
                </a:solidFill>
                <a:latin typeface="Noto Sans SC"/>
                <a:ea typeface="Noto Sans SC"/>
                <a:cs typeface="Noto Sans SC"/>
                <a:sym typeface="Noto Sans SC"/>
              </a:rPr>
              <a:t>03 固化烘烤</a:t>
            </a:r>
            <a:endParaRPr lang="en-US" sz="1100"/>
          </a:p>
        </p:txBody>
      </p:sp>
      <p:cxnSp>
        <p:nvCxnSpPr>
          <p:cNvPr name="Connector 33" id="33"/>
          <p:cNvCxnSpPr/>
          <p:nvPr/>
        </p:nvCxnSpPr>
        <p:spPr>
          <a:xfrm rot="-23545" flipH="false" flipV="false">
            <a:off x="5207022" y="4375150"/>
            <a:ext cx="1854200" cy="12700"/>
          </a:xfrm>
          <a:prstGeom prst="straightConnector1">
            <a:avLst/>
          </a:prstGeom>
          <a:solidFill>
            <a:srgbClr val="DEE0E3">
              <a:alpha val="100000"/>
            </a:srgbClr>
          </a:solidFill>
          <a:ln w="12700" cmpd="sng" cap="flat">
            <a:solidFill>
              <a:srgbClr val="D97706">
                <a:alpha val="20000"/>
              </a:srgbClr>
            </a:solidFill>
            <a:prstDash val="solid"/>
            <a:round/>
            <a:headEnd type="none" w="med" len="med"/>
            <a:tailEnd type="none" w="med" len="med"/>
          </a:ln>
        </p:spPr>
      </p:cxnSp>
      <p:sp>
        <p:nvSpPr>
          <p:cNvPr name="AutoShape 34" id="34"/>
          <p:cNvSpPr/>
          <p:nvPr/>
        </p:nvSpPr>
        <p:spPr>
          <a:xfrm rot="0" flipH="false" flipV="false">
            <a:off x="5181600" y="4508500"/>
            <a:ext cx="1968500" cy="165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300">
                <a:solidFill>
                  <a:srgbClr val="D97706"/>
                </a:solidFill>
                <a:latin typeface="Noto Sans SC"/>
                <a:ea typeface="Noto Sans SC"/>
                <a:cs typeface="Noto Sans SC"/>
                <a:sym typeface="Noto Sans SC"/>
              </a:rPr>
              <a:t>温度：130 ± 5 ℃</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200">
                <a:solidFill>
                  <a:srgbClr val="4B5563"/>
                </a:solidFill>
                <a:latin typeface="Noto Sans SC"/>
                <a:ea typeface="Noto Sans SC"/>
                <a:cs typeface="Noto Sans SC"/>
                <a:sym typeface="Noto Sans SC"/>
              </a:rPr>
              <a:t>阶梯升温固化，使绝缘漆完全交联，达到F级绝缘的耐热标准，确保长期高温下的稳定性。</a:t>
            </a:r>
          </a:p>
        </p:txBody>
      </p:sp>
      <p:sp>
        <p:nvSpPr>
          <p:cNvPr name="AutoShape 35" id="35"/>
          <p:cNvSpPr/>
          <p:nvPr/>
        </p:nvSpPr>
        <p:spPr>
          <a:xfrm rot="0" flipH="false" flipV="false">
            <a:off x="7391400" y="3810000"/>
            <a:ext cx="2159000" cy="2413000"/>
          </a:xfrm>
          <a:prstGeom prst="roundRect">
            <a:avLst>
              <a:gd name="adj" fmla="val 0"/>
            </a:avLst>
          </a:prstGeom>
          <a:solidFill>
            <a:srgbClr val="F3E8FF">
              <a:alpha val="100000"/>
            </a:srgbClr>
          </a:solidFill>
          <a:ln w="12700" cmpd="sng" cap="flat">
            <a:solidFill>
              <a:srgbClr val="D8B4FE">
                <a:alpha val="100000"/>
              </a:srgbClr>
            </a:solidFill>
            <a:prstDash val="solid"/>
            <a:round/>
          </a:ln>
        </p:spPr>
        <p:txBody>
          <a:bodyPr anchor="ctr" rtlCol="false" vert="horz" wrap="square" lIns="63500" rIns="63500" tIns="63500" bIns="63500"/>
          <a:lstStyle/>
          <a:p>
            <a:pPr algn="ctr">
              <a:defRPr/>
            </a:pPr>
            <a:endParaRPr/>
          </a:p>
        </p:txBody>
      </p:sp>
      <p:pic>
        <p:nvPicPr>
          <p:cNvPr name="Picture 36" id="36"/>
          <p:cNvPicPr>
            <a:picLocks noChangeAspect="true"/>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0" flipH="false" flipV="false">
            <a:off x="7543800" y="3962400"/>
            <a:ext cx="304800" cy="304800"/>
          </a:xfrm>
          <a:prstGeom prst="rect">
            <a:avLst/>
          </a:prstGeom>
        </p:spPr>
      </p:pic>
      <p:sp>
        <p:nvSpPr>
          <p:cNvPr name="AutoShape 37" id="37"/>
          <p:cNvSpPr/>
          <p:nvPr/>
        </p:nvSpPr>
        <p:spPr>
          <a:xfrm rot="0" flipH="false" flipV="false">
            <a:off x="7899400" y="3962400"/>
            <a:ext cx="1651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4C1D95"/>
                </a:solidFill>
                <a:latin typeface="Noto Sans SC"/>
                <a:ea typeface="Noto Sans SC"/>
                <a:cs typeface="Noto Sans SC"/>
                <a:sym typeface="Noto Sans SC"/>
              </a:rPr>
              <a:t>04 轴承压装</a:t>
            </a:r>
            <a:endParaRPr lang="en-US" sz="1100"/>
          </a:p>
        </p:txBody>
      </p:sp>
      <p:cxnSp>
        <p:nvCxnSpPr>
          <p:cNvPr name="Connector 38" id="38"/>
          <p:cNvCxnSpPr/>
          <p:nvPr/>
        </p:nvCxnSpPr>
        <p:spPr>
          <a:xfrm rot="-23545" flipH="false" flipV="false">
            <a:off x="7543822" y="4375150"/>
            <a:ext cx="1854200" cy="12700"/>
          </a:xfrm>
          <a:prstGeom prst="straightConnector1">
            <a:avLst/>
          </a:prstGeom>
          <a:solidFill>
            <a:srgbClr val="DEE0E3">
              <a:alpha val="100000"/>
            </a:srgbClr>
          </a:solidFill>
          <a:ln w="12700" cmpd="sng" cap="flat">
            <a:solidFill>
              <a:srgbClr val="7C3AED">
                <a:alpha val="20000"/>
              </a:srgbClr>
            </a:solidFill>
            <a:prstDash val="solid"/>
            <a:round/>
            <a:headEnd type="none" w="med" len="med"/>
            <a:tailEnd type="none" w="med" len="med"/>
          </a:ln>
        </p:spPr>
      </p:cxnSp>
      <p:sp>
        <p:nvSpPr>
          <p:cNvPr name="AutoShape 39" id="39"/>
          <p:cNvSpPr/>
          <p:nvPr/>
        </p:nvSpPr>
        <p:spPr>
          <a:xfrm rot="0" flipH="false" flipV="false">
            <a:off x="7518400" y="4508500"/>
            <a:ext cx="1968500" cy="165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300">
                <a:solidFill>
                  <a:srgbClr val="7C3AED"/>
                </a:solidFill>
                <a:latin typeface="Noto Sans SC"/>
                <a:ea typeface="Noto Sans SC"/>
                <a:cs typeface="Noto Sans SC"/>
                <a:sym typeface="Noto Sans SC"/>
              </a:rPr>
              <a:t>压力：1200 ± 100 N</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200">
                <a:solidFill>
                  <a:srgbClr val="4B5563"/>
                </a:solidFill>
                <a:latin typeface="Noto Sans SC"/>
                <a:ea typeface="Noto Sans SC"/>
                <a:cs typeface="Noto Sans SC"/>
                <a:sym typeface="Noto Sans SC"/>
              </a:rPr>
              <a:t>伺服压装系统精准控制，保证过盈量一致，避免轴承游隙异常，降低电机运行噪音与振动。</a:t>
            </a:r>
          </a:p>
        </p:txBody>
      </p:sp>
      <p:sp>
        <p:nvSpPr>
          <p:cNvPr name="AutoShape 40" id="40"/>
          <p:cNvSpPr/>
          <p:nvPr/>
        </p:nvSpPr>
        <p:spPr>
          <a:xfrm rot="0" flipH="false" flipV="false">
            <a:off x="9728200" y="3810000"/>
            <a:ext cx="2159000" cy="2413000"/>
          </a:xfrm>
          <a:prstGeom prst="roundRect">
            <a:avLst>
              <a:gd name="adj" fmla="val 0"/>
            </a:avLst>
          </a:prstGeom>
          <a:solidFill>
            <a:srgbClr val="FFF1F2">
              <a:alpha val="100000"/>
            </a:srgbClr>
          </a:solidFill>
          <a:ln w="12700" cmpd="sng" cap="flat">
            <a:solidFill>
              <a:srgbClr val="FECACA">
                <a:alpha val="100000"/>
              </a:srgbClr>
            </a:solidFill>
            <a:prstDash val="solid"/>
            <a:round/>
          </a:ln>
        </p:spPr>
        <p:txBody>
          <a:bodyPr anchor="ctr" rtlCol="false" vert="horz" wrap="square" lIns="63500" rIns="63500" tIns="63500" bIns="63500"/>
          <a:lstStyle/>
          <a:p>
            <a:pPr algn="ctr">
              <a:defRPr/>
            </a:pPr>
            <a:endParaRPr/>
          </a:p>
        </p:txBody>
      </p:sp>
      <p:pic>
        <p:nvPicPr>
          <p:cNvPr name="Picture 41" id="41"/>
          <p:cNvPicPr>
            <a:picLocks noChangeAspect="true"/>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rot="0" flipH="false" flipV="false">
            <a:off x="9880600" y="3962400"/>
            <a:ext cx="304800" cy="304800"/>
          </a:xfrm>
          <a:prstGeom prst="rect">
            <a:avLst/>
          </a:prstGeom>
        </p:spPr>
      </p:pic>
      <p:sp>
        <p:nvSpPr>
          <p:cNvPr name="AutoShape 42" id="42"/>
          <p:cNvSpPr/>
          <p:nvPr/>
        </p:nvSpPr>
        <p:spPr>
          <a:xfrm rot="0" flipH="false" flipV="false">
            <a:off x="10236200" y="3962400"/>
            <a:ext cx="1651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7F1D1D"/>
                </a:solidFill>
                <a:latin typeface="Noto Sans SC"/>
                <a:ea typeface="Noto Sans SC"/>
                <a:cs typeface="Noto Sans SC"/>
                <a:sym typeface="Noto Sans SC"/>
              </a:rPr>
              <a:t>05 换向点焊</a:t>
            </a:r>
            <a:endParaRPr lang="en-US" sz="1100"/>
          </a:p>
        </p:txBody>
      </p:sp>
      <p:cxnSp>
        <p:nvCxnSpPr>
          <p:cNvPr name="Connector 43" id="43"/>
          <p:cNvCxnSpPr/>
          <p:nvPr/>
        </p:nvCxnSpPr>
        <p:spPr>
          <a:xfrm rot="-23545" flipH="false" flipV="false">
            <a:off x="9880622" y="4375150"/>
            <a:ext cx="1854200" cy="12700"/>
          </a:xfrm>
          <a:prstGeom prst="straightConnector1">
            <a:avLst/>
          </a:prstGeom>
          <a:solidFill>
            <a:srgbClr val="DEE0E3">
              <a:alpha val="100000"/>
            </a:srgbClr>
          </a:solidFill>
          <a:ln w="12700" cmpd="sng" cap="flat">
            <a:solidFill>
              <a:srgbClr val="E11D48">
                <a:alpha val="20000"/>
              </a:srgbClr>
            </a:solidFill>
            <a:prstDash val="solid"/>
            <a:round/>
            <a:headEnd type="none" w="med" len="med"/>
            <a:tailEnd type="none" w="med" len="med"/>
          </a:ln>
        </p:spPr>
      </p:cxnSp>
      <p:sp>
        <p:nvSpPr>
          <p:cNvPr name="AutoShape 44" id="44"/>
          <p:cNvSpPr/>
          <p:nvPr/>
        </p:nvSpPr>
        <p:spPr>
          <a:xfrm rot="0" flipH="false" flipV="false">
            <a:off x="9855200" y="4508500"/>
            <a:ext cx="1968500" cy="165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300">
                <a:solidFill>
                  <a:srgbClr val="E11D48"/>
                </a:solidFill>
                <a:latin typeface="Noto Sans SC"/>
                <a:ea typeface="Noto Sans SC"/>
                <a:cs typeface="Noto Sans SC"/>
                <a:sym typeface="Noto Sans SC"/>
              </a:rPr>
              <a:t>电流：3.5 ± 0.2 kA</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200">
                <a:solidFill>
                  <a:srgbClr val="4B5563"/>
                </a:solidFill>
                <a:latin typeface="Noto Sans SC"/>
                <a:ea typeface="Noto Sans SC"/>
                <a:cs typeface="Noto Sans SC"/>
                <a:sym typeface="Noto Sans SC"/>
              </a:rPr>
              <a:t>高频逆变点焊，确保焊点熔深达标，降低接触电阻，保障电流换向的高效与可靠性。</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8F9FA">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0" y="-635000"/>
            <a:ext cx="2540000" cy="2540000"/>
          </a:xfrm>
          <a:prstGeom prst="ellipse">
            <a:avLst/>
          </a:prstGeom>
          <a:solidFill>
            <a:srgbClr val="2563EB">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35000" y="5715000"/>
            <a:ext cx="1905000" cy="1905000"/>
          </a:xfrm>
          <a:prstGeom prst="ellipse">
            <a:avLst/>
          </a:prstGeom>
          <a:solidFill>
            <a:srgbClr val="10B981">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400">
                <a:solidFill>
                  <a:srgbClr val="1F2937"/>
                </a:solidFill>
                <a:latin typeface="Noto Sans SC"/>
                <a:ea typeface="Noto Sans SC"/>
                <a:cs typeface="Noto Sans SC"/>
                <a:sym typeface="Noto Sans SC"/>
              </a:rPr>
              <a:t>第四阶段·生产控制矩阵 — 从工艺参数到管控方案</a:t>
            </a:r>
            <a:endParaRPr lang="en-US" sz="1100"/>
          </a:p>
        </p:txBody>
      </p:sp>
      <p:graphicFrame>
        <p:nvGraphicFramePr>
          <p:cNvPr name="Table 5" id="5"/>
          <p:cNvGraphicFramePr>
            <a:graphicFrameLocks noGrp="true"/>
          </p:cNvGraphicFramePr>
          <p:nvPr/>
        </p:nvGraphicFramePr>
        <p:xfrm>
          <a:off x="508000" y="1524000"/>
          <a:ext cx="11176000" cy="3098800"/>
        </p:xfrm>
        <a:graphic>
          <a:graphicData uri="http://schemas.openxmlformats.org/drawingml/2006/table">
            <a:tbl>
              <a:tblPr>
                <a:effectLst/>
              </a:tblPr>
              <a:tblGrid>
                <a:gridCol w="1651000"/>
                <a:gridCol w="1905000"/>
                <a:gridCol w="2159000"/>
                <a:gridCol w="1524000"/>
                <a:gridCol w="1524000"/>
                <a:gridCol w="2413000"/>
              </a:tblGrid>
              <a:tr h="558800">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关键工艺参数</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核心控制点</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过程控制方法</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检验频次</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直接责任人</a:t>
                      </a:r>
                      <a:endParaRPr lang="en-US" sz="1100"/>
                    </a:p>
                  </a:txBody>
                  <a:tcPr anchor="ctr" anchorCtr="false" marL="101600" marR="101600" marT="101600" marB="101600">
                    <a:lnL>
                      <a:noFill/>
                    </a:lnL>
                    <a:lnR>
                      <a:noFill/>
                    </a:lnR>
                    <a:lnT>
                      <a:noFill/>
                    </a:lnT>
                    <a:lnB>
                      <a:noFill/>
                    </a:lnB>
                    <a:solidFill>
                      <a:srgbClr val="1E3A8A">
                        <a:alpha val="100000"/>
                      </a:srgbClr>
                    </a:solidFill>
                  </a:tcPr>
                </a:tc>
                <a:tc>
                  <a:txBody>
                    <a:bodyPr anchor="t" rtlCol="false"/>
                    <a:lstStyle/>
                    <a:p>
                      <a:pPr algn="ctr" marL="0" indent="0">
                        <a:lnSpc>
                          <a:spcPct val="100000"/>
                        </a:lnSpc>
                        <a:defRPr/>
                      </a:pPr>
                      <a:r>
                        <a:rPr lang="en-US" b="true" i="false" strike="noStrike" u="none" sz="1400">
                          <a:solidFill>
                            <a:srgbClr val="FFFFFF"/>
                          </a:solidFill>
                          <a:latin typeface="Noto Sans SC"/>
                          <a:ea typeface="Noto Sans SC"/>
                          <a:cs typeface="Noto Sans SC"/>
                          <a:sym typeface="Noto Sans SC"/>
                        </a:rPr>
                        <a:t>异常处理预案</a:t>
                      </a:r>
                      <a:endParaRPr lang="en-US" sz="1100"/>
                    </a:p>
                  </a:txBody>
                  <a:tcPr anchor="ctr" anchorCtr="false" marL="101600" marR="101600" marT="101600" marB="101600">
                    <a:lnL>
                      <a:noFill/>
                    </a:lnL>
                    <a:lnR>
                      <a:noFill/>
                    </a:lnR>
                    <a:lnT>
                      <a:noFill/>
                    </a:lnT>
                    <a:lnB>
                      <a:noFill/>
                    </a:lnB>
                    <a:solidFill>
                      <a:srgbClr val="1E3A8A">
                        <a:alpha val="100000"/>
                      </a:srgbClr>
                    </a:solidFill>
                  </a:tcPr>
                </a:tc>
              </a:tr>
              <a:tr h="508000">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绕线张力</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在线张力计实时监控</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SPC控制图趋势分析</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每小时/次</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绕线工位长</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DC2626"/>
                          </a:solidFill>
                          <a:latin typeface="Noto Sans SC"/>
                          <a:ea typeface="Noto Sans SC"/>
                          <a:cs typeface="Noto Sans SC"/>
                          <a:sym typeface="Noto Sans SC"/>
                        </a:rPr>
                        <a:t>立即停机校准参数</a:t>
                      </a:r>
                      <a:endParaRPr lang="en-US" sz="1100"/>
                    </a:p>
                  </a:txBody>
                  <a:tcPr anchor="ctr" anchorCtr="false" marL="101600" marR="101600" marT="101600" marB="101600">
                    <a:lnL>
                      <a:noFill/>
                    </a:lnL>
                    <a:lnR>
                      <a:noFill/>
                    </a:lnR>
                    <a:lnT>
                      <a:noFill/>
                    </a:lnT>
                    <a:lnB>
                      <a:noFill/>
                    </a:lnB>
                    <a:solidFill>
                      <a:srgbClr val="EFF6FF">
                        <a:alpha val="60000"/>
                      </a:srgbClr>
                    </a:solidFill>
                  </a:tcPr>
                </a:tc>
              </a:tr>
              <a:tr h="508000">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浸漆时间</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自动计时器联锁控制</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设备配方参数锁定</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每批次/次</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现场工艺员</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DC2626"/>
                          </a:solidFill>
                          <a:latin typeface="Noto Sans SC"/>
                          <a:ea typeface="Noto Sans SC"/>
                          <a:cs typeface="Noto Sans SC"/>
                          <a:sym typeface="Noto Sans SC"/>
                        </a:rPr>
                        <a:t>隔离产品，重新返工</a:t>
                      </a:r>
                      <a:endParaRPr lang="en-US" sz="1100"/>
                    </a:p>
                  </a:txBody>
                  <a:tcPr anchor="ctr" anchorCtr="false" marL="101600" marR="101600" marT="101600" marB="101600">
                    <a:lnL>
                      <a:noFill/>
                    </a:lnL>
                    <a:lnR>
                      <a:noFill/>
                    </a:lnR>
                    <a:lnT>
                      <a:noFill/>
                    </a:lnT>
                    <a:lnB>
                      <a:noFill/>
                    </a:lnB>
                    <a:solidFill>
                      <a:srgbClr val="FFFFFF">
                        <a:alpha val="100000"/>
                      </a:srgbClr>
                    </a:solidFill>
                  </a:tcPr>
                </a:tc>
              </a:tr>
              <a:tr h="508000">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固化温度</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热电偶多点实时记录</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炉温跟踪仪曲线分析</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每炉/次</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质量巡检员</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判定后进行补固化</a:t>
                      </a:r>
                      <a:endParaRPr lang="en-US" sz="1100"/>
                    </a:p>
                  </a:txBody>
                  <a:tcPr anchor="ctr" anchorCtr="false" marL="101600" marR="101600" marT="101600" marB="101600">
                    <a:lnL>
                      <a:noFill/>
                    </a:lnL>
                    <a:lnR>
                      <a:noFill/>
                    </a:lnR>
                    <a:lnT>
                      <a:noFill/>
                    </a:lnT>
                    <a:lnB>
                      <a:noFill/>
                    </a:lnB>
                    <a:solidFill>
                      <a:srgbClr val="EFF6FF">
                        <a:alpha val="60000"/>
                      </a:srgbClr>
                    </a:solidFill>
                  </a:tcPr>
                </a:tc>
              </a:tr>
              <a:tr h="508000">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压装压力</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智能压力传感器监测</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首件检验 + 定时巡检</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每2小时/次</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压装操作员</a:t>
                      </a:r>
                      <a:endParaRPr lang="en-US" sz="1100"/>
                    </a:p>
                  </a:txBody>
                  <a:tcPr anchor="ctr" anchorCtr="false" marL="101600" marR="101600" marT="101600" marB="101600">
                    <a:lnL>
                      <a:noFill/>
                    </a:lnL>
                    <a:lnR>
                      <a:noFill/>
                    </a:lnR>
                    <a:lnT>
                      <a:noFill/>
                    </a:lnT>
                    <a:lnB>
                      <a:noFill/>
                    </a:lnB>
                    <a:solidFill>
                      <a:srgbClr val="FFFFFF">
                        <a:alpha val="100000"/>
                      </a:srgbClr>
                    </a:solidFill>
                  </a:tcPr>
                </a:tc>
                <a:tc>
                  <a:txBody>
                    <a:bodyPr anchor="t" rtlCol="false"/>
                    <a:lstStyle/>
                    <a:p>
                      <a:pPr algn="ctr" marL="0" indent="0">
                        <a:lnSpc>
                          <a:spcPct val="100000"/>
                        </a:lnSpc>
                        <a:defRPr/>
                      </a:pPr>
                      <a:r>
                        <a:rPr lang="en-US" b="false" i="false" strike="noStrike" u="none" sz="1300">
                          <a:solidFill>
                            <a:srgbClr val="DC2626"/>
                          </a:solidFill>
                          <a:latin typeface="Noto Sans SC"/>
                          <a:ea typeface="Noto Sans SC"/>
                          <a:cs typeface="Noto Sans SC"/>
                          <a:sym typeface="Noto Sans SC"/>
                        </a:rPr>
                        <a:t>停机调试设备参数</a:t>
                      </a:r>
                      <a:endParaRPr lang="en-US" sz="1100"/>
                    </a:p>
                  </a:txBody>
                  <a:tcPr anchor="ctr" anchorCtr="false" marL="101600" marR="101600" marT="101600" marB="101600">
                    <a:lnL>
                      <a:noFill/>
                    </a:lnL>
                    <a:lnR>
                      <a:noFill/>
                    </a:lnR>
                    <a:lnT>
                      <a:noFill/>
                    </a:lnT>
                    <a:lnB>
                      <a:noFill/>
                    </a:lnB>
                    <a:solidFill>
                      <a:srgbClr val="FFFFFF">
                        <a:alpha val="100000"/>
                      </a:srgbClr>
                    </a:solidFill>
                  </a:tcPr>
                </a:tc>
              </a:tr>
              <a:tr h="508000">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点焊电流</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焊接电流监测仪采集</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首件破坏性确认</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每班/次</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374151"/>
                          </a:solidFill>
                          <a:latin typeface="Noto Sans SC"/>
                          <a:ea typeface="Noto Sans SC"/>
                          <a:cs typeface="Noto Sans SC"/>
                          <a:sym typeface="Noto Sans SC"/>
                        </a:rPr>
                        <a:t>焊接工位长</a:t>
                      </a:r>
                      <a:endParaRPr lang="en-US" sz="1100"/>
                    </a:p>
                  </a:txBody>
                  <a:tcPr anchor="ctr" anchorCtr="false" marL="101600" marR="101600" marT="101600" marB="101600">
                    <a:lnL>
                      <a:noFill/>
                    </a:lnL>
                    <a:lnR>
                      <a:noFill/>
                    </a:lnR>
                    <a:lnT>
                      <a:noFill/>
                    </a:lnT>
                    <a:lnB>
                      <a:noFill/>
                    </a:lnB>
                    <a:solidFill>
                      <a:srgbClr val="EFF6FF">
                        <a:alpha val="60000"/>
                      </a:srgbClr>
                    </a:solidFill>
                  </a:tcPr>
                </a:tc>
                <a:tc>
                  <a:txBody>
                    <a:bodyPr anchor="t" rtlCol="false"/>
                    <a:lstStyle/>
                    <a:p>
                      <a:pPr algn="ctr" marL="0" indent="0">
                        <a:lnSpc>
                          <a:spcPct val="100000"/>
                        </a:lnSpc>
                        <a:defRPr/>
                      </a:pPr>
                      <a:r>
                        <a:rPr lang="en-US" b="false" i="false" strike="noStrike" u="none" sz="1300">
                          <a:solidFill>
                            <a:srgbClr val="F59E0B"/>
                          </a:solidFill>
                          <a:latin typeface="Noto Sans SC"/>
                          <a:ea typeface="Noto Sans SC"/>
                          <a:cs typeface="Noto Sans SC"/>
                          <a:sym typeface="Noto Sans SC"/>
                        </a:rPr>
                        <a:t>修磨电极并重新测试</a:t>
                      </a:r>
                      <a:endParaRPr lang="en-US" sz="1100"/>
                    </a:p>
                  </a:txBody>
                  <a:tcPr anchor="ctr" anchorCtr="false" marL="101600" marR="101600" marT="101600" marB="101600">
                    <a:lnL>
                      <a:noFill/>
                    </a:lnL>
                    <a:lnR>
                      <a:noFill/>
                    </a:lnR>
                    <a:lnT>
                      <a:noFill/>
                    </a:lnT>
                    <a:lnB>
                      <a:noFill/>
                    </a:lnB>
                    <a:solidFill>
                      <a:srgbClr val="EFF6FF">
                        <a:alpha val="60000"/>
                      </a:srgbClr>
                    </a:solidFill>
                  </a:tcPr>
                </a:tc>
              </a:tr>
            </a:tbl>
          </a:graphicData>
        </a:graphic>
      </p:graphicFrame>
      <p:sp>
        <p:nvSpPr>
          <p:cNvPr name="AutoShape 6" id="6"/>
          <p:cNvSpPr/>
          <p:nvPr/>
        </p:nvSpPr>
        <p:spPr>
          <a:xfrm rot="0" flipH="false" flipV="false">
            <a:off x="508000" y="5270500"/>
            <a:ext cx="5461000" cy="1270000"/>
          </a:xfrm>
          <a:prstGeom prst="roundRect">
            <a:avLst>
              <a:gd name="adj" fmla="val 0"/>
            </a:avLst>
          </a:prstGeom>
          <a:solidFill>
            <a:srgbClr val="EFF6FF">
              <a:alpha val="80000"/>
            </a:srgbClr>
          </a:solidFill>
          <a:ln w="12700" cmpd="sng" cap="flat">
            <a:solidFill>
              <a:srgbClr val="2563EB">
                <a:alpha val="20000"/>
              </a:srgbClr>
            </a:solidFill>
            <a:prstDash val="solid"/>
            <a:round/>
          </a:ln>
        </p:spPr>
        <p:txBody>
          <a:bodyPr anchor="ctr" rtlCol="false" vert="horz" wrap="square" lIns="63500" rIns="63500" tIns="63500" bIns="63500"/>
          <a:lstStyle/>
          <a:p>
            <a:pPr algn="ctr">
              <a:defRPr/>
            </a:pPr>
            <a:endParaRPr/>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698500" y="5461000"/>
            <a:ext cx="457200" cy="457200"/>
          </a:xfrm>
          <a:prstGeom prst="rect">
            <a:avLst/>
          </a:prstGeom>
        </p:spPr>
      </p:pic>
      <p:sp>
        <p:nvSpPr>
          <p:cNvPr name="AutoShape 8" id="8"/>
          <p:cNvSpPr/>
          <p:nvPr/>
        </p:nvSpPr>
        <p:spPr>
          <a:xfrm rot="0" flipH="false" flipV="false">
            <a:off x="1270000" y="54610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E3A8A"/>
                </a:solidFill>
                <a:latin typeface="Noto Sans SC"/>
                <a:ea typeface="Noto Sans SC"/>
                <a:cs typeface="Noto Sans SC"/>
                <a:sym typeface="Noto Sans SC"/>
              </a:rPr>
              <a:t>防错优先：源头阻断风险</a:t>
            </a:r>
            <a:endParaRPr lang="en-US" sz="1100"/>
          </a:p>
        </p:txBody>
      </p:sp>
      <p:sp>
        <p:nvSpPr>
          <p:cNvPr name="AutoShape 9" id="9"/>
          <p:cNvSpPr/>
          <p:nvPr/>
        </p:nvSpPr>
        <p:spPr>
          <a:xfrm rot="0" flipH="false" flipV="false">
            <a:off x="1270000" y="5842000"/>
            <a:ext cx="4572000" cy="57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300">
                <a:solidFill>
                  <a:srgbClr val="4B5563"/>
                </a:solidFill>
                <a:latin typeface="Noto Sans SC"/>
                <a:ea typeface="Noto Sans SC"/>
                <a:cs typeface="Noto Sans SC"/>
                <a:sym typeface="Noto Sans SC"/>
              </a:rPr>
              <a:t>通过工装夹具防错、设备自动联锁及参数锁定，将“人控”升级为“机控”，从根本上杜绝人为疏忽导致的质量隐患。</a:t>
            </a:r>
            <a:endParaRPr lang="en-US" sz="1100"/>
          </a:p>
        </p:txBody>
      </p:sp>
      <p:sp>
        <p:nvSpPr>
          <p:cNvPr name="AutoShape 10" id="10"/>
          <p:cNvSpPr/>
          <p:nvPr/>
        </p:nvSpPr>
        <p:spPr>
          <a:xfrm rot="0" flipH="false" flipV="false">
            <a:off x="6223000" y="5270500"/>
            <a:ext cx="5461000" cy="1270000"/>
          </a:xfrm>
          <a:prstGeom prst="roundRect">
            <a:avLst>
              <a:gd name="adj" fmla="val 0"/>
            </a:avLst>
          </a:prstGeom>
          <a:solidFill>
            <a:srgbClr val="ECFDF5">
              <a:alpha val="80000"/>
            </a:srgbClr>
          </a:solidFill>
          <a:ln w="12700" cmpd="sng" cap="flat">
            <a:solidFill>
              <a:srgbClr val="10B981">
                <a:alpha val="20000"/>
              </a:srgbClr>
            </a:solid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6413500" y="5461000"/>
            <a:ext cx="457200" cy="457200"/>
          </a:xfrm>
          <a:prstGeom prst="rect">
            <a:avLst/>
          </a:prstGeom>
        </p:spPr>
      </p:pic>
      <p:sp>
        <p:nvSpPr>
          <p:cNvPr name="AutoShape 12" id="12"/>
          <p:cNvSpPr/>
          <p:nvPr/>
        </p:nvSpPr>
        <p:spPr>
          <a:xfrm rot="0" flipH="false" flipV="false">
            <a:off x="6985000" y="54610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065F46"/>
                </a:solidFill>
                <a:latin typeface="Noto Sans SC"/>
                <a:ea typeface="Noto Sans SC"/>
                <a:cs typeface="Noto Sans SC"/>
                <a:sym typeface="Noto Sans SC"/>
              </a:rPr>
              <a:t>数据驱动：量化过程管控</a:t>
            </a:r>
            <a:endParaRPr lang="en-US" sz="1100"/>
          </a:p>
        </p:txBody>
      </p:sp>
      <p:sp>
        <p:nvSpPr>
          <p:cNvPr name="AutoShape 13" id="13"/>
          <p:cNvSpPr/>
          <p:nvPr/>
        </p:nvSpPr>
        <p:spPr>
          <a:xfrm rot="0" flipH="false" flipV="false">
            <a:off x="6985000" y="5842000"/>
            <a:ext cx="4572000" cy="57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false" i="false" strike="noStrike" u="none" sz="1300">
                <a:solidFill>
                  <a:srgbClr val="4B5563"/>
                </a:solidFill>
                <a:latin typeface="Noto Sans SC"/>
                <a:ea typeface="Noto Sans SC"/>
                <a:cs typeface="Noto Sans SC"/>
                <a:sym typeface="Noto Sans SC"/>
              </a:rPr>
              <a:t>依托SPC统计过程控制与在线传感监测，用客观数据替代经验判断，实现生产过程的可视化、可追溯与精准预警。</a:t>
            </a:r>
            <a:endParaRPr lang="en-US" sz="1100"/>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F8F9FA">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7112000" y="-1270000"/>
            <a:ext cx="5080000" cy="2540000"/>
          </a:xfrm>
          <a:prstGeom prst="ellipse">
            <a:avLst/>
          </a:prstGeom>
          <a:solidFill>
            <a:srgbClr val="F97316">
              <a:alpha val="5000"/>
            </a:srgbClr>
          </a:solidFill>
          <a:ln cmpd="sng" cap="flat">
            <a:solidFill>
              <a:srgbClr val="E05C00">
                <a:alpha val="5000"/>
              </a:srgbClr>
            </a:solid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270000" y="-635000"/>
            <a:ext cx="3810000" cy="1905000"/>
          </a:xfrm>
          <a:prstGeom prst="ellipse">
            <a:avLst/>
          </a:prstGeom>
          <a:solidFill>
            <a:srgbClr val="374151">
              <a:alpha val="5000"/>
            </a:srgbClr>
          </a:solidFill>
          <a:ln cmpd="sng" cap="flat">
            <a:solidFill>
              <a:srgbClr val="202937">
                <a:alpha val="5000"/>
              </a:srgbClr>
            </a:solid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0" y="508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2800">
                <a:solidFill>
                  <a:srgbClr val="1F2937"/>
                </a:solidFill>
                <a:latin typeface="Noto Sans SC"/>
                <a:ea typeface="Noto Sans SC"/>
                <a:cs typeface="Noto Sans SC"/>
                <a:sym typeface="Noto Sans SC"/>
              </a:rPr>
              <a:t>四阶段瀑布展开全链路总览</a:t>
            </a:r>
            <a:endParaRPr lang="en-US" sz="1100"/>
          </a:p>
        </p:txBody>
      </p:sp>
      <p:sp>
        <p:nvSpPr>
          <p:cNvPr name="AutoShape 5" id="5"/>
          <p:cNvSpPr/>
          <p:nvPr/>
        </p:nvSpPr>
        <p:spPr>
          <a:xfrm rot="0" flipH="false" flipV="false">
            <a:off x="381000" y="1905000"/>
            <a:ext cx="2082800" cy="3429000"/>
          </a:xfrm>
          <a:prstGeom prst="roundRect">
            <a:avLst>
              <a:gd name="adj" fmla="val 0"/>
            </a:avLst>
          </a:prstGeom>
          <a:solidFill>
            <a:srgbClr val="E5E7EB">
              <a:alpha val="100000"/>
            </a:srgbClr>
          </a:solidFill>
          <a:ln cmpd="sng" cap="flat">
            <a:solidFill>
              <a:srgbClr val="B7C0D2">
                <a:alpha val="10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381000" y="1905000"/>
            <a:ext cx="2082800" cy="50800"/>
          </a:xfrm>
          <a:prstGeom prst="roundRect">
            <a:avLst>
              <a:gd name="adj" fmla="val 0"/>
            </a:avLst>
          </a:prstGeom>
          <a:solidFill>
            <a:srgbClr val="F9731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508000" y="2159000"/>
            <a:ext cx="18288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74151"/>
                </a:solidFill>
                <a:latin typeface="Noto Sans SC"/>
                <a:ea typeface="Noto Sans SC"/>
                <a:cs typeface="Noto Sans SC"/>
                <a:sym typeface="Noto Sans SC"/>
              </a:rPr>
              <a:t>01 客户需求</a:t>
            </a:r>
            <a:endParaRPr lang="en-US" sz="1100"/>
          </a:p>
        </p:txBody>
      </p:sp>
      <p:sp>
        <p:nvSpPr>
          <p:cNvPr name="AutoShape 8" id="8"/>
          <p:cNvSpPr/>
          <p:nvPr/>
        </p:nvSpPr>
        <p:spPr>
          <a:xfrm rot="0" flipH="false" flipV="false">
            <a:off x="508000" y="2794000"/>
            <a:ext cx="1828800" cy="1397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B5563"/>
                </a:solidFill>
                <a:latin typeface="Noto Sans SC"/>
                <a:ea typeface="Noto Sans SC"/>
                <a:cs typeface="Noto Sans SC"/>
                <a:sym typeface="Noto Sans SC"/>
              </a:rPr>
              <a:t>• 钻孔动力强劲，穿透力优异</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 电机结构耐用，故障率低</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 单次充电续航久，效率高</a:t>
            </a:r>
            <a:endParaRPr lang="en-US" sz="1100"/>
          </a:p>
        </p:txBody>
      </p:sp>
      <p:cxnSp>
        <p:nvCxnSpPr>
          <p:cNvPr name="Connector 9" id="9"/>
          <p:cNvCxnSpPr/>
          <p:nvPr/>
        </p:nvCxnSpPr>
        <p:spPr>
          <a:xfrm rot="-23872" flipH="false" flipV="false">
            <a:off x="508022" y="4438650"/>
            <a:ext cx="1828800" cy="12700"/>
          </a:xfrm>
          <a:prstGeom prst="line">
            <a:avLst/>
          </a:prstGeom>
          <a:solidFill>
            <a:srgbClr val="DEE0E3">
              <a:alpha val="100000"/>
            </a:srgbClr>
          </a:solidFill>
          <a:ln w="12700" cmpd="sng" cap="flat">
            <a:solidFill>
              <a:srgbClr val="D1D5DB">
                <a:alpha val="100000"/>
              </a:srgbClr>
            </a:solidFill>
            <a:prstDash val="solid"/>
            <a:round/>
            <a:headEnd type="none" w="med" len="med"/>
            <a:tailEnd type="none" w="med" len="med"/>
          </a:ln>
        </p:spPr>
      </p:cxnSp>
      <p:sp>
        <p:nvSpPr>
          <p:cNvPr name="AutoShape 10" id="10"/>
          <p:cNvSpPr/>
          <p:nvPr/>
        </p:nvSpPr>
        <p:spPr>
          <a:xfrm rot="0" flipH="false" flipV="false">
            <a:off x="508000" y="4635500"/>
            <a:ext cx="18288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6B7280"/>
                </a:solidFill>
                <a:latin typeface="Noto Sans SC"/>
                <a:ea typeface="Noto Sans SC"/>
                <a:cs typeface="Noto Sans SC"/>
                <a:sym typeface="Noto Sans SC"/>
              </a:rPr>
              <a:t>归属部门：</a:t>
            </a:r>
            <a:r>
              <a:rPr lang="en-US" b="true" i="false" strike="noStrike" u="none" sz="1200">
                <a:solidFill>
                  <a:srgbClr val="6B7280"/>
                </a:solidFill>
                <a:latin typeface="Noto Sans SC"/>
                <a:ea typeface="Noto Sans SC"/>
                <a:cs typeface="Noto Sans SC"/>
                <a:sym typeface="Noto Sans SC"/>
              </a:rPr>
              <a:t/>
            </a:r>
            <a:br>
              <a:rPr lang="en-US" b="true" i="false" strike="noStrike" u="none" sz="1200">
                <a:solidFill>
                  <a:srgbClr val="6B7280"/>
                </a:solidFill>
                <a:latin typeface="Noto Sans SC"/>
                <a:ea typeface="Noto Sans SC"/>
                <a:cs typeface="Noto Sans SC"/>
                <a:sym typeface="Noto Sans SC"/>
              </a:rPr>
            </a:br>
            <a:r>
              <a:rPr lang="en-US" b="true" i="false" strike="noStrike" u="none" sz="1200">
                <a:solidFill>
                  <a:srgbClr val="6B7280"/>
                </a:solidFill>
                <a:latin typeface="Noto Sans SC"/>
                <a:ea typeface="Noto Sans SC"/>
                <a:cs typeface="Noto Sans SC"/>
                <a:sym typeface="Noto Sans SC"/>
              </a:rPr>
              <a:t>市场调研与营销部</a:t>
            </a:r>
            <a:endParaRPr lang="en-US" sz="1100"/>
          </a:p>
        </p:txBody>
      </p:sp>
      <p:sp>
        <p:nvSpPr>
          <p:cNvPr name="AutoShape 11" id="11"/>
          <p:cNvSpPr/>
          <p:nvPr/>
        </p:nvSpPr>
        <p:spPr>
          <a:xfrm rot="0" flipH="false" flipV="false">
            <a:off x="2692400" y="1905000"/>
            <a:ext cx="2082800" cy="3429000"/>
          </a:xfrm>
          <a:prstGeom prst="roundRect">
            <a:avLst>
              <a:gd name="adj" fmla="val 0"/>
            </a:avLst>
          </a:prstGeom>
          <a:solidFill>
            <a:srgbClr val="D1D5DB">
              <a:alpha val="100000"/>
            </a:srgbClr>
          </a:solidFill>
          <a:ln cmpd="sng" cap="flat">
            <a:solidFill>
              <a:srgbClr val="A5B1C2">
                <a:alpha val="10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2692400" y="1905000"/>
            <a:ext cx="2082800" cy="50800"/>
          </a:xfrm>
          <a:prstGeom prst="roundRect">
            <a:avLst>
              <a:gd name="adj" fmla="val 0"/>
            </a:avLst>
          </a:prstGeom>
          <a:solidFill>
            <a:srgbClr val="F9731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2819400" y="2159000"/>
            <a:ext cx="18288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74151"/>
                </a:solidFill>
                <a:latin typeface="Noto Sans SC"/>
                <a:ea typeface="Noto Sans SC"/>
                <a:cs typeface="Noto Sans SC"/>
                <a:sym typeface="Noto Sans SC"/>
              </a:rPr>
              <a:t>02 产品CTQ</a:t>
            </a:r>
            <a:endParaRPr lang="en-US" sz="1100"/>
          </a:p>
        </p:txBody>
      </p:sp>
      <p:sp>
        <p:nvSpPr>
          <p:cNvPr name="AutoShape 14" id="14"/>
          <p:cNvSpPr/>
          <p:nvPr/>
        </p:nvSpPr>
        <p:spPr>
          <a:xfrm rot="0" flipH="false" flipV="false">
            <a:off x="2819400" y="2794000"/>
            <a:ext cx="1828800" cy="1397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B5563"/>
                </a:solidFill>
                <a:latin typeface="Noto Sans SC"/>
                <a:ea typeface="Noto Sans SC"/>
                <a:cs typeface="Noto Sans SC"/>
                <a:sym typeface="Noto Sans SC"/>
              </a:rPr>
              <a:t>• 最大扭矩 ≥60N·m</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 电机寿命 ≥300h</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 电池容量 ≥2.0Ah</a:t>
            </a:r>
            <a:endParaRPr lang="en-US" sz="1100"/>
          </a:p>
        </p:txBody>
      </p:sp>
      <p:cxnSp>
        <p:nvCxnSpPr>
          <p:cNvPr name="Connector 15" id="15"/>
          <p:cNvCxnSpPr/>
          <p:nvPr/>
        </p:nvCxnSpPr>
        <p:spPr>
          <a:xfrm rot="-23872" flipH="false" flipV="false">
            <a:off x="2819422" y="4438650"/>
            <a:ext cx="1828800" cy="12700"/>
          </a:xfrm>
          <a:prstGeom prst="line">
            <a:avLst/>
          </a:prstGeom>
          <a:solidFill>
            <a:srgbClr val="DEE0E3">
              <a:alpha val="100000"/>
            </a:srgbClr>
          </a:solidFill>
          <a:ln w="12700" cmpd="sng" cap="flat">
            <a:solidFill>
              <a:srgbClr val="9CA3AF">
                <a:alpha val="100000"/>
              </a:srgbClr>
            </a:solidFill>
            <a:prstDash val="solid"/>
            <a:round/>
            <a:headEnd type="none" w="med" len="med"/>
            <a:tailEnd type="none" w="med" len="med"/>
          </a:ln>
        </p:spPr>
      </p:cxnSp>
      <p:sp>
        <p:nvSpPr>
          <p:cNvPr name="AutoShape 16" id="16"/>
          <p:cNvSpPr/>
          <p:nvPr/>
        </p:nvSpPr>
        <p:spPr>
          <a:xfrm rot="0" flipH="false" flipV="false">
            <a:off x="2819400" y="4635500"/>
            <a:ext cx="18288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6B7280"/>
                </a:solidFill>
                <a:latin typeface="Noto Sans SC"/>
                <a:ea typeface="Noto Sans SC"/>
                <a:cs typeface="Noto Sans SC"/>
                <a:sym typeface="Noto Sans SC"/>
              </a:rPr>
              <a:t>归属部门：</a:t>
            </a:r>
            <a:r>
              <a:rPr lang="en-US" b="true" i="false" strike="noStrike" u="none" sz="1200">
                <a:solidFill>
                  <a:srgbClr val="6B7280"/>
                </a:solidFill>
                <a:latin typeface="Noto Sans SC"/>
                <a:ea typeface="Noto Sans SC"/>
                <a:cs typeface="Noto Sans SC"/>
                <a:sym typeface="Noto Sans SC"/>
              </a:rPr>
              <a:t/>
            </a:r>
            <a:br>
              <a:rPr lang="en-US" b="true" i="false" strike="noStrike" u="none" sz="1200">
                <a:solidFill>
                  <a:srgbClr val="6B7280"/>
                </a:solidFill>
                <a:latin typeface="Noto Sans SC"/>
                <a:ea typeface="Noto Sans SC"/>
                <a:cs typeface="Noto Sans SC"/>
                <a:sym typeface="Noto Sans SC"/>
              </a:rPr>
            </a:br>
            <a:r>
              <a:rPr lang="en-US" b="true" i="false" strike="noStrike" u="none" sz="1200">
                <a:solidFill>
                  <a:srgbClr val="6B7280"/>
                </a:solidFill>
                <a:latin typeface="Noto Sans SC"/>
                <a:ea typeface="Noto Sans SC"/>
                <a:cs typeface="Noto Sans SC"/>
                <a:sym typeface="Noto Sans SC"/>
              </a:rPr>
              <a:t>产品研发中心</a:t>
            </a:r>
            <a:endParaRPr lang="en-US" sz="1100"/>
          </a:p>
        </p:txBody>
      </p:sp>
      <p:sp>
        <p:nvSpPr>
          <p:cNvPr name="AutoShape 17" id="17"/>
          <p:cNvSpPr/>
          <p:nvPr/>
        </p:nvSpPr>
        <p:spPr>
          <a:xfrm rot="0" flipH="false" flipV="false">
            <a:off x="5003800" y="1905000"/>
            <a:ext cx="2082800" cy="3429000"/>
          </a:xfrm>
          <a:prstGeom prst="roundRect">
            <a:avLst>
              <a:gd name="adj" fmla="val 0"/>
            </a:avLst>
          </a:prstGeom>
          <a:solidFill>
            <a:srgbClr val="9CA3AF">
              <a:alpha val="100000"/>
            </a:srgbClr>
          </a:solidFill>
          <a:ln cmpd="sng" cap="flat">
            <a:solidFill>
              <a:srgbClr val="768296">
                <a:alpha val="100000"/>
              </a:srgbClr>
            </a:solidFill>
            <a:prstDash val="solid"/>
            <a:round/>
          </a:ln>
        </p:spPr>
        <p:txBody>
          <a:bodyPr anchor="ctr" rtlCol="false" vert="horz" wrap="square" lIns="63500" rIns="63500" tIns="63500" bIns="63500"/>
          <a:lstStyle/>
          <a:p>
            <a:pPr algn="ctr">
              <a:defRPr/>
            </a:pPr>
            <a:endParaRPr/>
          </a:p>
        </p:txBody>
      </p:sp>
      <p:sp>
        <p:nvSpPr>
          <p:cNvPr name="AutoShape 18" id="18"/>
          <p:cNvSpPr/>
          <p:nvPr/>
        </p:nvSpPr>
        <p:spPr>
          <a:xfrm rot="0" flipH="false" flipV="false">
            <a:off x="5003800" y="1905000"/>
            <a:ext cx="2082800" cy="50800"/>
          </a:xfrm>
          <a:prstGeom prst="roundRect">
            <a:avLst>
              <a:gd name="adj" fmla="val 0"/>
            </a:avLst>
          </a:prstGeom>
          <a:solidFill>
            <a:srgbClr val="F9731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9" id="19"/>
          <p:cNvSpPr/>
          <p:nvPr/>
        </p:nvSpPr>
        <p:spPr>
          <a:xfrm rot="0" flipH="false" flipV="false">
            <a:off x="5130800" y="2159000"/>
            <a:ext cx="18288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FFFFFF"/>
                </a:solidFill>
                <a:latin typeface="Noto Sans SC"/>
                <a:ea typeface="Noto Sans SC"/>
                <a:cs typeface="Noto Sans SC"/>
                <a:sym typeface="Noto Sans SC"/>
              </a:rPr>
              <a:t>03 零件CTQ</a:t>
            </a:r>
            <a:endParaRPr lang="en-US" sz="1100"/>
          </a:p>
        </p:txBody>
      </p:sp>
      <p:sp>
        <p:nvSpPr>
          <p:cNvPr name="AutoShape 20" id="20"/>
          <p:cNvSpPr/>
          <p:nvPr/>
        </p:nvSpPr>
        <p:spPr>
          <a:xfrm rot="0" flipH="false" flipV="false">
            <a:off x="5130800" y="2794000"/>
            <a:ext cx="1828800" cy="1397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FFFFFF">
                    <a:alpha val="90196"/>
                  </a:srgbClr>
                </a:solidFill>
                <a:latin typeface="Noto Sans SC"/>
                <a:ea typeface="Noto Sans SC"/>
                <a:cs typeface="Noto Sans SC"/>
                <a:sym typeface="Noto Sans SC"/>
              </a:rPr>
              <a:t>• 定子功率 ≥500W</a:t>
            </a:r>
            <a:r>
              <a:rPr lang="en-US" b="false" i="false" strike="noStrike" u="none" sz="1300">
                <a:solidFill>
                  <a:srgbClr val="FFFFFF">
                    <a:alpha val="90196"/>
                  </a:srgbClr>
                </a:solidFill>
                <a:latin typeface="Noto Sans SC"/>
                <a:ea typeface="Noto Sans SC"/>
                <a:cs typeface="Noto Sans SC"/>
                <a:sym typeface="Noto Sans SC"/>
              </a:rPr>
              <a:t/>
            </a:r>
            <a:br>
              <a:rPr lang="en-US" b="false" i="false" strike="noStrike" u="none" sz="1300">
                <a:solidFill>
                  <a:srgbClr val="FFFFFF">
                    <a:alpha val="90196"/>
                  </a:srgbClr>
                </a:solidFill>
                <a:latin typeface="Noto Sans SC"/>
                <a:ea typeface="Noto Sans SC"/>
                <a:cs typeface="Noto Sans SC"/>
                <a:sym typeface="Noto Sans SC"/>
              </a:rPr>
            </a:br>
            <a:r>
              <a:rPr lang="en-US" b="false" i="false" strike="noStrike" u="none" sz="1300">
                <a:solidFill>
                  <a:srgbClr val="FFFFFF">
                    <a:alpha val="90196"/>
                  </a:srgbClr>
                </a:solidFill>
                <a:latin typeface="Noto Sans SC"/>
                <a:ea typeface="Noto Sans SC"/>
                <a:cs typeface="Noto Sans SC"/>
                <a:sym typeface="Noto Sans SC"/>
              </a:rPr>
              <a:t>• 换向器铜厚 ≥0.8mm</a:t>
            </a:r>
            <a:r>
              <a:rPr lang="en-US" b="false" i="false" strike="noStrike" u="none" sz="1300">
                <a:solidFill>
                  <a:srgbClr val="FFFFFF">
                    <a:alpha val="90196"/>
                  </a:srgbClr>
                </a:solidFill>
                <a:latin typeface="Noto Sans SC"/>
                <a:ea typeface="Noto Sans SC"/>
                <a:cs typeface="Noto Sans SC"/>
                <a:sym typeface="Noto Sans SC"/>
              </a:rPr>
              <a:t/>
            </a:r>
            <a:br>
              <a:rPr lang="en-US" b="false" i="false" strike="noStrike" u="none" sz="1300">
                <a:solidFill>
                  <a:srgbClr val="FFFFFF">
                    <a:alpha val="90196"/>
                  </a:srgbClr>
                </a:solidFill>
                <a:latin typeface="Noto Sans SC"/>
                <a:ea typeface="Noto Sans SC"/>
                <a:cs typeface="Noto Sans SC"/>
                <a:sym typeface="Noto Sans SC"/>
              </a:rPr>
            </a:br>
            <a:r>
              <a:rPr lang="en-US" b="false" i="false" strike="noStrike" u="none" sz="1300">
                <a:solidFill>
                  <a:srgbClr val="FFFFFF">
                    <a:alpha val="90196"/>
                  </a:srgbClr>
                </a:solidFill>
                <a:latin typeface="Noto Sans SC"/>
                <a:ea typeface="Noto Sans SC"/>
                <a:cs typeface="Noto Sans SC"/>
                <a:sym typeface="Noto Sans SC"/>
              </a:rPr>
              <a:t>• 动力电芯 2000mAh</a:t>
            </a:r>
            <a:endParaRPr lang="en-US" sz="1100"/>
          </a:p>
        </p:txBody>
      </p:sp>
      <p:cxnSp>
        <p:nvCxnSpPr>
          <p:cNvPr name="Connector 21" id="21"/>
          <p:cNvCxnSpPr/>
          <p:nvPr/>
        </p:nvCxnSpPr>
        <p:spPr>
          <a:xfrm rot="-23872" flipH="false" flipV="false">
            <a:off x="5130822" y="4438650"/>
            <a:ext cx="1828800" cy="12700"/>
          </a:xfrm>
          <a:prstGeom prst="line">
            <a:avLst/>
          </a:prstGeom>
          <a:solidFill>
            <a:srgbClr val="DEE0E3">
              <a:alpha val="100000"/>
            </a:srgbClr>
          </a:solidFill>
          <a:ln w="12700" cmpd="sng" cap="flat">
            <a:solidFill>
              <a:srgbClr val="FFFFFF">
                <a:alpha val="20000"/>
              </a:srgbClr>
            </a:solidFill>
            <a:prstDash val="solid"/>
            <a:round/>
            <a:headEnd type="none" w="med" len="med"/>
            <a:tailEnd type="none" w="med" len="med"/>
          </a:ln>
        </p:spPr>
      </p:cxnSp>
      <p:sp>
        <p:nvSpPr>
          <p:cNvPr name="AutoShape 22" id="22"/>
          <p:cNvSpPr/>
          <p:nvPr/>
        </p:nvSpPr>
        <p:spPr>
          <a:xfrm rot="0" flipH="false" flipV="false">
            <a:off x="5130800" y="4635500"/>
            <a:ext cx="18288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FFFFFF">
                    <a:alpha val="80000"/>
                  </a:srgbClr>
                </a:solidFill>
                <a:latin typeface="Noto Sans SC"/>
                <a:ea typeface="Noto Sans SC"/>
                <a:cs typeface="Noto Sans SC"/>
                <a:sym typeface="Noto Sans SC"/>
              </a:rPr>
              <a:t>归属部门：</a:t>
            </a:r>
            <a:r>
              <a:rPr lang="en-US" b="true" i="false" strike="noStrike" u="none" sz="1200">
                <a:solidFill>
                  <a:srgbClr val="FFFFFF">
                    <a:alpha val="80000"/>
                  </a:srgbClr>
                </a:solidFill>
                <a:latin typeface="Noto Sans SC"/>
                <a:ea typeface="Noto Sans SC"/>
                <a:cs typeface="Noto Sans SC"/>
                <a:sym typeface="Noto Sans SC"/>
              </a:rPr>
              <a:t/>
            </a:r>
            <a:br>
              <a:rPr lang="en-US" b="true" i="false" strike="noStrike" u="none" sz="1200">
                <a:solidFill>
                  <a:srgbClr val="FFFFFF">
                    <a:alpha val="80000"/>
                  </a:srgbClr>
                </a:solidFill>
                <a:latin typeface="Noto Sans SC"/>
                <a:ea typeface="Noto Sans SC"/>
                <a:cs typeface="Noto Sans SC"/>
                <a:sym typeface="Noto Sans SC"/>
              </a:rPr>
            </a:br>
            <a:r>
              <a:rPr lang="en-US" b="true" i="false" strike="noStrike" u="none" sz="1200">
                <a:solidFill>
                  <a:srgbClr val="FFFFFF">
                    <a:alpha val="80000"/>
                  </a:srgbClr>
                </a:solidFill>
                <a:latin typeface="Noto Sans SC"/>
                <a:ea typeface="Noto Sans SC"/>
                <a:cs typeface="Noto Sans SC"/>
                <a:sym typeface="Noto Sans SC"/>
              </a:rPr>
              <a:t>零部件工程部</a:t>
            </a:r>
            <a:endParaRPr lang="en-US" sz="1100"/>
          </a:p>
        </p:txBody>
      </p:sp>
      <p:sp>
        <p:nvSpPr>
          <p:cNvPr name="AutoShape 23" id="23"/>
          <p:cNvSpPr/>
          <p:nvPr/>
        </p:nvSpPr>
        <p:spPr>
          <a:xfrm rot="0" flipH="false" flipV="false">
            <a:off x="7315200" y="1905000"/>
            <a:ext cx="2082800" cy="3429000"/>
          </a:xfrm>
          <a:prstGeom prst="roundRect">
            <a:avLst>
              <a:gd name="adj" fmla="val 0"/>
            </a:avLst>
          </a:prstGeom>
          <a:solidFill>
            <a:srgbClr val="6B7280">
              <a:alpha val="100000"/>
            </a:srgbClr>
          </a:solidFill>
          <a:ln cmpd="sng" cap="flat">
            <a:solidFill>
              <a:srgbClr val="4B5467">
                <a:alpha val="100000"/>
              </a:srgbClr>
            </a:solid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7315200" y="1905000"/>
            <a:ext cx="2082800" cy="50800"/>
          </a:xfrm>
          <a:prstGeom prst="roundRect">
            <a:avLst>
              <a:gd name="adj" fmla="val 0"/>
            </a:avLst>
          </a:prstGeom>
          <a:solidFill>
            <a:srgbClr val="F9731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5" id="25"/>
          <p:cNvSpPr/>
          <p:nvPr/>
        </p:nvSpPr>
        <p:spPr>
          <a:xfrm rot="0" flipH="false" flipV="false">
            <a:off x="7442200" y="2159000"/>
            <a:ext cx="18288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FFFFFF"/>
                </a:solidFill>
                <a:latin typeface="Noto Sans SC"/>
                <a:ea typeface="Noto Sans SC"/>
                <a:cs typeface="Noto Sans SC"/>
                <a:sym typeface="Noto Sans SC"/>
              </a:rPr>
              <a:t>04 工艺参数</a:t>
            </a:r>
            <a:endParaRPr lang="en-US" sz="1100"/>
          </a:p>
        </p:txBody>
      </p:sp>
      <p:sp>
        <p:nvSpPr>
          <p:cNvPr name="AutoShape 26" id="26"/>
          <p:cNvSpPr/>
          <p:nvPr/>
        </p:nvSpPr>
        <p:spPr>
          <a:xfrm rot="0" flipH="false" flipV="false">
            <a:off x="7442200" y="2794000"/>
            <a:ext cx="1828800" cy="1397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FFFFFF">
                    <a:alpha val="90196"/>
                  </a:srgbClr>
                </a:solidFill>
                <a:latin typeface="Noto Sans SC"/>
                <a:ea typeface="Noto Sans SC"/>
                <a:cs typeface="Noto Sans SC"/>
                <a:sym typeface="Noto Sans SC"/>
              </a:rPr>
              <a:t>• 漆包线绕线张力 8N</a:t>
            </a:r>
            <a:r>
              <a:rPr lang="en-US" b="false" i="false" strike="noStrike" u="none" sz="1300">
                <a:solidFill>
                  <a:srgbClr val="FFFFFF">
                    <a:alpha val="90196"/>
                  </a:srgbClr>
                </a:solidFill>
                <a:latin typeface="Noto Sans SC"/>
                <a:ea typeface="Noto Sans SC"/>
                <a:cs typeface="Noto Sans SC"/>
                <a:sym typeface="Noto Sans SC"/>
              </a:rPr>
              <a:t/>
            </a:r>
            <a:br>
              <a:rPr lang="en-US" b="false" i="false" strike="noStrike" u="none" sz="1300">
                <a:solidFill>
                  <a:srgbClr val="FFFFFF">
                    <a:alpha val="90196"/>
                  </a:srgbClr>
                </a:solidFill>
                <a:latin typeface="Noto Sans SC"/>
                <a:ea typeface="Noto Sans SC"/>
                <a:cs typeface="Noto Sans SC"/>
                <a:sym typeface="Noto Sans SC"/>
              </a:rPr>
            </a:br>
            <a:r>
              <a:rPr lang="en-US" b="false" i="false" strike="noStrike" u="none" sz="1300">
                <a:solidFill>
                  <a:srgbClr val="FFFFFF">
                    <a:alpha val="90196"/>
                  </a:srgbClr>
                </a:solidFill>
                <a:latin typeface="Noto Sans SC"/>
                <a:ea typeface="Noto Sans SC"/>
                <a:cs typeface="Noto Sans SC"/>
                <a:sym typeface="Noto Sans SC"/>
              </a:rPr>
              <a:t>• 环氧树脂固化 130℃</a:t>
            </a:r>
            <a:r>
              <a:rPr lang="en-US" b="false" i="false" strike="noStrike" u="none" sz="1300">
                <a:solidFill>
                  <a:srgbClr val="FFFFFF">
                    <a:alpha val="90196"/>
                  </a:srgbClr>
                </a:solidFill>
                <a:latin typeface="Noto Sans SC"/>
                <a:ea typeface="Noto Sans SC"/>
                <a:cs typeface="Noto Sans SC"/>
                <a:sym typeface="Noto Sans SC"/>
              </a:rPr>
              <a:t/>
            </a:r>
            <a:br>
              <a:rPr lang="en-US" b="false" i="false" strike="noStrike" u="none" sz="1300">
                <a:solidFill>
                  <a:srgbClr val="FFFFFF">
                    <a:alpha val="90196"/>
                  </a:srgbClr>
                </a:solidFill>
                <a:latin typeface="Noto Sans SC"/>
                <a:ea typeface="Noto Sans SC"/>
                <a:cs typeface="Noto Sans SC"/>
                <a:sym typeface="Noto Sans SC"/>
              </a:rPr>
            </a:br>
            <a:r>
              <a:rPr lang="en-US" b="false" i="false" strike="noStrike" u="none" sz="1300">
                <a:solidFill>
                  <a:srgbClr val="FFFFFF">
                    <a:alpha val="90196"/>
                  </a:srgbClr>
                </a:solidFill>
                <a:latin typeface="Noto Sans SC"/>
                <a:ea typeface="Noto Sans SC"/>
                <a:cs typeface="Noto Sans SC"/>
                <a:sym typeface="Noto Sans SC"/>
              </a:rPr>
              <a:t>• 转子压轴装力 1200N</a:t>
            </a:r>
            <a:endParaRPr lang="en-US" sz="1100"/>
          </a:p>
        </p:txBody>
      </p:sp>
      <p:cxnSp>
        <p:nvCxnSpPr>
          <p:cNvPr name="Connector 27" id="27"/>
          <p:cNvCxnSpPr/>
          <p:nvPr/>
        </p:nvCxnSpPr>
        <p:spPr>
          <a:xfrm rot="-23872" flipH="false" flipV="false">
            <a:off x="7442222" y="4438650"/>
            <a:ext cx="1828800" cy="12700"/>
          </a:xfrm>
          <a:prstGeom prst="line">
            <a:avLst/>
          </a:prstGeom>
          <a:solidFill>
            <a:srgbClr val="DEE0E3">
              <a:alpha val="100000"/>
            </a:srgbClr>
          </a:solidFill>
          <a:ln w="12700" cmpd="sng" cap="flat">
            <a:solidFill>
              <a:srgbClr val="FFFFFF">
                <a:alpha val="20000"/>
              </a:srgbClr>
            </a:solidFill>
            <a:prstDash val="solid"/>
            <a:round/>
            <a:headEnd type="none" w="med" len="med"/>
            <a:tailEnd type="none" w="med" len="med"/>
          </a:ln>
        </p:spPr>
      </p:cxnSp>
      <p:sp>
        <p:nvSpPr>
          <p:cNvPr name="AutoShape 28" id="28"/>
          <p:cNvSpPr/>
          <p:nvPr/>
        </p:nvSpPr>
        <p:spPr>
          <a:xfrm rot="0" flipH="false" flipV="false">
            <a:off x="7442200" y="4635500"/>
            <a:ext cx="18288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FFFFFF">
                    <a:alpha val="80000"/>
                  </a:srgbClr>
                </a:solidFill>
                <a:latin typeface="Noto Sans SC"/>
                <a:ea typeface="Noto Sans SC"/>
                <a:cs typeface="Noto Sans SC"/>
                <a:sym typeface="Noto Sans SC"/>
              </a:rPr>
              <a:t>归属部门：</a:t>
            </a:r>
            <a:r>
              <a:rPr lang="en-US" b="true" i="false" strike="noStrike" u="none" sz="1200">
                <a:solidFill>
                  <a:srgbClr val="FFFFFF">
                    <a:alpha val="80000"/>
                  </a:srgbClr>
                </a:solidFill>
                <a:latin typeface="Noto Sans SC"/>
                <a:ea typeface="Noto Sans SC"/>
                <a:cs typeface="Noto Sans SC"/>
                <a:sym typeface="Noto Sans SC"/>
              </a:rPr>
              <a:t/>
            </a:r>
            <a:br>
              <a:rPr lang="en-US" b="true" i="false" strike="noStrike" u="none" sz="1200">
                <a:solidFill>
                  <a:srgbClr val="FFFFFF">
                    <a:alpha val="80000"/>
                  </a:srgbClr>
                </a:solidFill>
                <a:latin typeface="Noto Sans SC"/>
                <a:ea typeface="Noto Sans SC"/>
                <a:cs typeface="Noto Sans SC"/>
                <a:sym typeface="Noto Sans SC"/>
              </a:rPr>
            </a:br>
            <a:r>
              <a:rPr lang="en-US" b="true" i="false" strike="noStrike" u="none" sz="1200">
                <a:solidFill>
                  <a:srgbClr val="FFFFFF">
                    <a:alpha val="80000"/>
                  </a:srgbClr>
                </a:solidFill>
                <a:latin typeface="Noto Sans SC"/>
                <a:ea typeface="Noto Sans SC"/>
                <a:cs typeface="Noto Sans SC"/>
                <a:sym typeface="Noto Sans SC"/>
              </a:rPr>
              <a:t>制造工艺部</a:t>
            </a:r>
            <a:endParaRPr lang="en-US" sz="1100"/>
          </a:p>
        </p:txBody>
      </p:sp>
      <p:sp>
        <p:nvSpPr>
          <p:cNvPr name="AutoShape 29" id="29"/>
          <p:cNvSpPr/>
          <p:nvPr/>
        </p:nvSpPr>
        <p:spPr>
          <a:xfrm rot="0" flipH="false" flipV="false">
            <a:off x="9626600" y="1905000"/>
            <a:ext cx="2082800" cy="3429000"/>
          </a:xfrm>
          <a:prstGeom prst="roundRect">
            <a:avLst>
              <a:gd name="adj" fmla="val 0"/>
            </a:avLst>
          </a:prstGeom>
          <a:solidFill>
            <a:srgbClr val="4B5563">
              <a:alpha val="100000"/>
            </a:srgbClr>
          </a:solidFill>
          <a:ln cmpd="sng" cap="flat">
            <a:solidFill>
              <a:srgbClr val="303B4A">
                <a:alpha val="100000"/>
              </a:srgbClr>
            </a:solidFill>
            <a:prstDash val="solid"/>
            <a:round/>
          </a:ln>
        </p:spPr>
        <p:txBody>
          <a:bodyPr anchor="ctr" rtlCol="false" vert="horz" wrap="square" lIns="63500" rIns="63500" tIns="63500" bIns="63500"/>
          <a:lstStyle/>
          <a:p>
            <a:pPr algn="ctr">
              <a:defRPr/>
            </a:pPr>
            <a:endParaRPr/>
          </a:p>
        </p:txBody>
      </p:sp>
      <p:sp>
        <p:nvSpPr>
          <p:cNvPr name="AutoShape 30" id="30"/>
          <p:cNvSpPr/>
          <p:nvPr/>
        </p:nvSpPr>
        <p:spPr>
          <a:xfrm rot="0" flipH="false" flipV="false">
            <a:off x="9626600" y="1905000"/>
            <a:ext cx="2082800" cy="50800"/>
          </a:xfrm>
          <a:prstGeom prst="roundRect">
            <a:avLst>
              <a:gd name="adj" fmla="val 0"/>
            </a:avLst>
          </a:prstGeom>
          <a:solidFill>
            <a:srgbClr val="F97316">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1" id="31"/>
          <p:cNvSpPr/>
          <p:nvPr/>
        </p:nvSpPr>
        <p:spPr>
          <a:xfrm rot="0" flipH="false" flipV="false">
            <a:off x="9753600" y="2159000"/>
            <a:ext cx="18288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FFFFFF"/>
                </a:solidFill>
                <a:latin typeface="Noto Sans SC"/>
                <a:ea typeface="Noto Sans SC"/>
                <a:cs typeface="Noto Sans SC"/>
                <a:sym typeface="Noto Sans SC"/>
              </a:rPr>
              <a:t>05 控制方案</a:t>
            </a:r>
            <a:endParaRPr lang="en-US" sz="1100"/>
          </a:p>
        </p:txBody>
      </p:sp>
      <p:sp>
        <p:nvSpPr>
          <p:cNvPr name="AutoShape 32" id="32"/>
          <p:cNvSpPr/>
          <p:nvPr/>
        </p:nvSpPr>
        <p:spPr>
          <a:xfrm rot="0" flipH="false" flipV="false">
            <a:off x="9753600" y="2794000"/>
            <a:ext cx="1828800" cy="1397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FFFFFF">
                    <a:alpha val="90196"/>
                  </a:srgbClr>
                </a:solidFill>
                <a:latin typeface="Noto Sans SC"/>
                <a:ea typeface="Noto Sans SC"/>
                <a:cs typeface="Noto Sans SC"/>
                <a:sym typeface="Noto Sans SC"/>
              </a:rPr>
              <a:t>• 关键工序 SPC 监控</a:t>
            </a:r>
            <a:r>
              <a:rPr lang="en-US" b="false" i="false" strike="noStrike" u="none" sz="1300">
                <a:solidFill>
                  <a:srgbClr val="FFFFFF">
                    <a:alpha val="90196"/>
                  </a:srgbClr>
                </a:solidFill>
                <a:latin typeface="Noto Sans SC"/>
                <a:ea typeface="Noto Sans SC"/>
                <a:cs typeface="Noto Sans SC"/>
                <a:sym typeface="Noto Sans SC"/>
              </a:rPr>
              <a:t/>
            </a:r>
            <a:br>
              <a:rPr lang="en-US" b="false" i="false" strike="noStrike" u="none" sz="1300">
                <a:solidFill>
                  <a:srgbClr val="FFFFFF">
                    <a:alpha val="90196"/>
                  </a:srgbClr>
                </a:solidFill>
                <a:latin typeface="Noto Sans SC"/>
                <a:ea typeface="Noto Sans SC"/>
                <a:cs typeface="Noto Sans SC"/>
                <a:sym typeface="Noto Sans SC"/>
              </a:rPr>
            </a:br>
            <a:r>
              <a:rPr lang="en-US" b="false" i="false" strike="noStrike" u="none" sz="1300">
                <a:solidFill>
                  <a:srgbClr val="FFFFFF">
                    <a:alpha val="90196"/>
                  </a:srgbClr>
                </a:solidFill>
                <a:latin typeface="Noto Sans SC"/>
                <a:ea typeface="Noto Sans SC"/>
                <a:cs typeface="Noto Sans SC"/>
                <a:sym typeface="Noto Sans SC"/>
              </a:rPr>
              <a:t>• 首件/巡检双重检验</a:t>
            </a:r>
            <a:r>
              <a:rPr lang="en-US" b="false" i="false" strike="noStrike" u="none" sz="1300">
                <a:solidFill>
                  <a:srgbClr val="FFFFFF">
                    <a:alpha val="90196"/>
                  </a:srgbClr>
                </a:solidFill>
                <a:latin typeface="Noto Sans SC"/>
                <a:ea typeface="Noto Sans SC"/>
                <a:cs typeface="Noto Sans SC"/>
                <a:sym typeface="Noto Sans SC"/>
              </a:rPr>
              <a:t/>
            </a:r>
            <a:br>
              <a:rPr lang="en-US" b="false" i="false" strike="noStrike" u="none" sz="1300">
                <a:solidFill>
                  <a:srgbClr val="FFFFFF">
                    <a:alpha val="90196"/>
                  </a:srgbClr>
                </a:solidFill>
                <a:latin typeface="Noto Sans SC"/>
                <a:ea typeface="Noto Sans SC"/>
                <a:cs typeface="Noto Sans SC"/>
                <a:sym typeface="Noto Sans SC"/>
              </a:rPr>
            </a:br>
            <a:r>
              <a:rPr lang="en-US" b="false" i="false" strike="noStrike" u="none" sz="1300">
                <a:solidFill>
                  <a:srgbClr val="FFFFFF">
                    <a:alpha val="90196"/>
                  </a:srgbClr>
                </a:solidFill>
                <a:latin typeface="Noto Sans SC"/>
                <a:ea typeface="Noto Sans SC"/>
                <a:cs typeface="Noto Sans SC"/>
                <a:sym typeface="Noto Sans SC"/>
              </a:rPr>
              <a:t>• 设备防错联锁控制</a:t>
            </a:r>
            <a:endParaRPr lang="en-US" sz="1100"/>
          </a:p>
        </p:txBody>
      </p:sp>
      <p:cxnSp>
        <p:nvCxnSpPr>
          <p:cNvPr name="Connector 33" id="33"/>
          <p:cNvCxnSpPr/>
          <p:nvPr/>
        </p:nvCxnSpPr>
        <p:spPr>
          <a:xfrm rot="-23872" flipH="false" flipV="false">
            <a:off x="9753622" y="4438650"/>
            <a:ext cx="1828800" cy="12700"/>
          </a:xfrm>
          <a:prstGeom prst="line">
            <a:avLst/>
          </a:prstGeom>
          <a:solidFill>
            <a:srgbClr val="DEE0E3">
              <a:alpha val="100000"/>
            </a:srgbClr>
          </a:solidFill>
          <a:ln w="12700" cmpd="sng" cap="flat">
            <a:solidFill>
              <a:srgbClr val="FFFFFF">
                <a:alpha val="20000"/>
              </a:srgbClr>
            </a:solidFill>
            <a:prstDash val="solid"/>
            <a:round/>
            <a:headEnd type="none" w="med" len="med"/>
            <a:tailEnd type="none" w="med" len="med"/>
          </a:ln>
        </p:spPr>
      </p:cxnSp>
      <p:sp>
        <p:nvSpPr>
          <p:cNvPr name="AutoShape 34" id="34"/>
          <p:cNvSpPr/>
          <p:nvPr/>
        </p:nvSpPr>
        <p:spPr>
          <a:xfrm rot="0" flipH="false" flipV="false">
            <a:off x="9753600" y="4635500"/>
            <a:ext cx="18288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FFFFFF">
                    <a:alpha val="80000"/>
                  </a:srgbClr>
                </a:solidFill>
                <a:latin typeface="Noto Sans SC"/>
                <a:ea typeface="Noto Sans SC"/>
                <a:cs typeface="Noto Sans SC"/>
                <a:sym typeface="Noto Sans SC"/>
              </a:rPr>
              <a:t>归属部门：</a:t>
            </a:r>
            <a:r>
              <a:rPr lang="en-US" b="true" i="false" strike="noStrike" u="none" sz="1200">
                <a:solidFill>
                  <a:srgbClr val="FFFFFF">
                    <a:alpha val="80000"/>
                  </a:srgbClr>
                </a:solidFill>
                <a:latin typeface="Noto Sans SC"/>
                <a:ea typeface="Noto Sans SC"/>
                <a:cs typeface="Noto Sans SC"/>
                <a:sym typeface="Noto Sans SC"/>
              </a:rPr>
              <a:t/>
            </a:r>
            <a:br>
              <a:rPr lang="en-US" b="true" i="false" strike="noStrike" u="none" sz="1200">
                <a:solidFill>
                  <a:srgbClr val="FFFFFF">
                    <a:alpha val="80000"/>
                  </a:srgbClr>
                </a:solidFill>
                <a:latin typeface="Noto Sans SC"/>
                <a:ea typeface="Noto Sans SC"/>
                <a:cs typeface="Noto Sans SC"/>
                <a:sym typeface="Noto Sans SC"/>
              </a:rPr>
            </a:br>
            <a:r>
              <a:rPr lang="en-US" b="true" i="false" strike="noStrike" u="none" sz="1200">
                <a:solidFill>
                  <a:srgbClr val="FFFFFF">
                    <a:alpha val="80000"/>
                  </a:srgbClr>
                </a:solidFill>
                <a:latin typeface="Noto Sans SC"/>
                <a:ea typeface="Noto Sans SC"/>
                <a:cs typeface="Noto Sans SC"/>
                <a:sym typeface="Noto Sans SC"/>
              </a:rPr>
              <a:t>质量与生产部</a:t>
            </a:r>
            <a:endParaRPr lang="en-US" sz="1100"/>
          </a:p>
        </p:txBody>
      </p:sp>
      <p:sp>
        <p:nvSpPr>
          <p:cNvPr name="AutoShape 35" id="35"/>
          <p:cNvSpPr/>
          <p:nvPr/>
        </p:nvSpPr>
        <p:spPr>
          <a:xfrm rot="0" flipH="false" flipV="false">
            <a:off x="381000" y="5715000"/>
            <a:ext cx="11430000" cy="762000"/>
          </a:xfrm>
          <a:prstGeom prst="roundRect">
            <a:avLst>
              <a:gd name="adj" fmla="val 0"/>
            </a:avLst>
          </a:prstGeom>
          <a:solidFill>
            <a:srgbClr val="F97316">
              <a:alpha val="8000"/>
            </a:srgbClr>
          </a:solidFill>
          <a:ln cmpd="sng" cap="flat">
            <a:solidFill>
              <a:srgbClr val="E05C00">
                <a:alpha val="8000"/>
              </a:srgbClr>
            </a:solidFill>
            <a:prstDash val="solid"/>
            <a:round/>
          </a:ln>
        </p:spPr>
        <p:txBody>
          <a:bodyPr anchor="ctr" rtlCol="false" vert="horz" wrap="square" lIns="63500" rIns="63500" tIns="63500" bIns="63500"/>
          <a:lstStyle/>
          <a:p>
            <a:pPr algn="ctr">
              <a:defRPr/>
            </a:pPr>
            <a:endParaRPr/>
          </a:p>
        </p:txBody>
      </p:sp>
      <p:sp>
        <p:nvSpPr>
          <p:cNvPr name="AutoShape 36" id="36"/>
          <p:cNvSpPr/>
          <p:nvPr/>
        </p:nvSpPr>
        <p:spPr>
          <a:xfrm rot="0" flipH="false" flipV="false">
            <a:off x="508000" y="5816600"/>
            <a:ext cx="11176000" cy="635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08333"/>
              </a:lnSpc>
              <a:defRPr/>
            </a:pPr>
            <a:r>
              <a:rPr lang="en-US" b="true" i="false" strike="noStrike" u="none" sz="1400">
                <a:solidFill>
                  <a:srgbClr val="374151"/>
                </a:solidFill>
                <a:latin typeface="Noto Sans SC"/>
                <a:ea typeface="Noto Sans SC"/>
                <a:cs typeface="Noto Sans SC"/>
                <a:sym typeface="Noto Sans SC"/>
              </a:rPr>
              <a:t>全链路价值流拆解：</a:t>
            </a:r>
            <a:r>
              <a:rPr lang="en-US" b="false" i="false" strike="noStrike" u="none" sz="1400">
                <a:solidFill>
                  <a:srgbClr val="374151"/>
                </a:solidFill>
                <a:latin typeface="Noto Sans SC"/>
                <a:ea typeface="Noto Sans SC"/>
                <a:cs typeface="Noto Sans SC"/>
                <a:sym typeface="Noto Sans SC"/>
              </a:rPr>
              <a:t>以客户需求为源头，将市场诉求转化为产品指标，再分解至零件特性与工艺参数，最终通过质量控制手段实现闭环，确保产品性能与可靠性符合预期。</a:t>
            </a:r>
            <a:endParaRPr lang="en-US" sz="1100"/>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0" y="-1270000"/>
            <a:ext cx="3810000" cy="381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80000"/>
            <a:ext cx="2540000" cy="2540000"/>
          </a:xfrm>
          <a:prstGeom prst="ellipse">
            <a:avLst/>
          </a:prstGeom>
          <a:solidFill>
            <a:srgbClr val="F9731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1F2937"/>
                </a:solidFill>
                <a:latin typeface="Noto Sans SC"/>
                <a:ea typeface="Noto Sans SC"/>
                <a:cs typeface="Noto Sans SC"/>
                <a:sym typeface="Noto Sans SC"/>
              </a:rPr>
              <a:t>CTQ全链路追踪：以「电机寿命300h」为例</a:t>
            </a:r>
            <a:endParaRPr lang="en-US" sz="1100"/>
          </a:p>
        </p:txBody>
      </p:sp>
      <p:sp>
        <p:nvSpPr>
          <p:cNvPr name="AutoShape 5" id="5"/>
          <p:cNvSpPr/>
          <p:nvPr/>
        </p:nvSpPr>
        <p:spPr>
          <a:xfrm rot="0" flipH="false" flipV="false">
            <a:off x="508000" y="1778000"/>
            <a:ext cx="2082800" cy="3048000"/>
          </a:xfrm>
          <a:prstGeom prst="roundRect">
            <a:avLst>
              <a:gd name="adj" fmla="val 0"/>
            </a:avLst>
          </a:prstGeom>
          <a:solidFill>
            <a:srgbClr val="3B82F6">
              <a:alpha val="8000"/>
            </a:srgbClr>
          </a:solidFill>
          <a:ln w="12700" cmpd="sng" cap="flat">
            <a:solidFill>
              <a:srgbClr val="3B82F6">
                <a:alpha val="20000"/>
              </a:srgbClr>
            </a:solid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711200" y="1981200"/>
            <a:ext cx="406400" cy="406400"/>
          </a:xfrm>
          <a:prstGeom prst="rect">
            <a:avLst/>
          </a:prstGeom>
        </p:spPr>
      </p:pic>
      <p:sp>
        <p:nvSpPr>
          <p:cNvPr name="AutoShape 7" id="7"/>
          <p:cNvSpPr/>
          <p:nvPr/>
        </p:nvSpPr>
        <p:spPr>
          <a:xfrm rot="0" flipH="false" flipV="false">
            <a:off x="711200" y="2489200"/>
            <a:ext cx="16764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B82F6"/>
                </a:solidFill>
                <a:latin typeface="Noto Sans SC"/>
                <a:ea typeface="Noto Sans SC"/>
                <a:cs typeface="Noto Sans SC"/>
                <a:sym typeface="Noto Sans SC"/>
              </a:rPr>
              <a:t>01 客户痛点感知</a:t>
            </a:r>
            <a:endParaRPr lang="en-US" sz="1100"/>
          </a:p>
        </p:txBody>
      </p:sp>
      <p:cxnSp>
        <p:nvCxnSpPr>
          <p:cNvPr name="Connector 8" id="8"/>
          <p:cNvCxnSpPr/>
          <p:nvPr/>
        </p:nvCxnSpPr>
        <p:spPr>
          <a:xfrm rot="-26043" flipH="false" flipV="false">
            <a:off x="711224" y="2940050"/>
            <a:ext cx="1676400" cy="12700"/>
          </a:xfrm>
          <a:prstGeom prst="straightConnector1">
            <a:avLst/>
          </a:prstGeom>
          <a:solidFill>
            <a:srgbClr val="DEE0E3">
              <a:alpha val="100000"/>
            </a:srgbClr>
          </a:solidFill>
          <a:ln w="12700" cmpd="sng" cap="flat">
            <a:solidFill>
              <a:srgbClr val="3B82F6">
                <a:alpha val="20000"/>
              </a:srgbClr>
            </a:solidFill>
            <a:prstDash val="solid"/>
            <a:round/>
            <a:headEnd type="none" w="med" len="med"/>
            <a:tailEnd type="none" w="med" len="med"/>
          </a:ln>
        </p:spPr>
      </p:cxnSp>
      <p:sp>
        <p:nvSpPr>
          <p:cNvPr name="AutoShape 9" id="9"/>
          <p:cNvSpPr/>
          <p:nvPr/>
        </p:nvSpPr>
        <p:spPr>
          <a:xfrm rot="0" flipH="false" flipV="false">
            <a:off x="711200" y="3073400"/>
            <a:ext cx="16764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“电钻用不了多久就坏，动力越来越弱！”</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捕捉最原始的VOC（客户声音），识别出产品可靠性的隐性需求。</a:t>
            </a:r>
            <a:endParaRPr lang="en-US" sz="1100"/>
          </a:p>
        </p:txBody>
      </p:sp>
      <p:sp>
        <p:nvSpPr>
          <p:cNvPr name="AutoShape 10" id="10"/>
          <p:cNvSpPr/>
          <p:nvPr/>
        </p:nvSpPr>
        <p:spPr>
          <a:xfrm rot="0" flipH="false" flipV="false">
            <a:off x="2717800" y="1778000"/>
            <a:ext cx="2082800" cy="3048000"/>
          </a:xfrm>
          <a:prstGeom prst="roundRect">
            <a:avLst>
              <a:gd name="adj" fmla="val 0"/>
            </a:avLst>
          </a:prstGeom>
          <a:solidFill>
            <a:srgbClr val="10B981">
              <a:alpha val="8000"/>
            </a:srgbClr>
          </a:solidFill>
          <a:ln w="12700" cmpd="sng" cap="flat">
            <a:solidFill>
              <a:srgbClr val="10B981">
                <a:alpha val="20000"/>
              </a:srgbClr>
            </a:solid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2921000" y="1981200"/>
            <a:ext cx="406400" cy="406400"/>
          </a:xfrm>
          <a:prstGeom prst="rect">
            <a:avLst/>
          </a:prstGeom>
        </p:spPr>
      </p:pic>
      <p:sp>
        <p:nvSpPr>
          <p:cNvPr name="AutoShape 12" id="12"/>
          <p:cNvSpPr/>
          <p:nvPr/>
        </p:nvSpPr>
        <p:spPr>
          <a:xfrm rot="0" flipH="false" flipV="false">
            <a:off x="2921000" y="2489200"/>
            <a:ext cx="16764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0B981"/>
                </a:solidFill>
                <a:latin typeface="Noto Sans SC"/>
                <a:ea typeface="Noto Sans SC"/>
                <a:cs typeface="Noto Sans SC"/>
                <a:sym typeface="Noto Sans SC"/>
              </a:rPr>
              <a:t>02 产品CTQ转化</a:t>
            </a:r>
            <a:endParaRPr lang="en-US" sz="1100"/>
          </a:p>
        </p:txBody>
      </p:sp>
      <p:cxnSp>
        <p:nvCxnSpPr>
          <p:cNvPr name="Connector 13" id="13"/>
          <p:cNvCxnSpPr/>
          <p:nvPr/>
        </p:nvCxnSpPr>
        <p:spPr>
          <a:xfrm rot="-26043" flipH="false" flipV="false">
            <a:off x="2921024" y="2940050"/>
            <a:ext cx="1676400" cy="12700"/>
          </a:xfrm>
          <a:prstGeom prst="straightConnector1">
            <a:avLst/>
          </a:prstGeom>
          <a:solidFill>
            <a:srgbClr val="DEE0E3">
              <a:alpha val="100000"/>
            </a:srgbClr>
          </a:solidFill>
          <a:ln w="12700" cmpd="sng" cap="flat">
            <a:solidFill>
              <a:srgbClr val="10B981">
                <a:alpha val="20000"/>
              </a:srgbClr>
            </a:solidFill>
            <a:prstDash val="solid"/>
            <a:round/>
            <a:headEnd type="none" w="med" len="med"/>
            <a:tailEnd type="none" w="med" len="med"/>
          </a:ln>
        </p:spPr>
      </p:cxnSp>
      <p:sp>
        <p:nvSpPr>
          <p:cNvPr name="AutoShape 14" id="14"/>
          <p:cNvSpPr/>
          <p:nvPr/>
        </p:nvSpPr>
        <p:spPr>
          <a:xfrm rot="0" flipH="false" flipV="false">
            <a:off x="2921000" y="3073400"/>
            <a:ext cx="16764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将模糊抱怨量化为硬性指标：</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明确产品核心指标为“电机连续运转寿命≥300小时”，作为设计目标。</a:t>
            </a:r>
            <a:endParaRPr lang="en-US" sz="1100"/>
          </a:p>
        </p:txBody>
      </p:sp>
      <p:sp>
        <p:nvSpPr>
          <p:cNvPr name="AutoShape 15" id="15"/>
          <p:cNvSpPr/>
          <p:nvPr/>
        </p:nvSpPr>
        <p:spPr>
          <a:xfrm rot="0" flipH="false" flipV="false">
            <a:off x="4927600" y="1778000"/>
            <a:ext cx="2082800" cy="3048000"/>
          </a:xfrm>
          <a:prstGeom prst="roundRect">
            <a:avLst>
              <a:gd name="adj" fmla="val 0"/>
            </a:avLst>
          </a:prstGeom>
          <a:solidFill>
            <a:srgbClr val="F59E0B">
              <a:alpha val="8000"/>
            </a:srgbClr>
          </a:solidFill>
          <a:ln w="12700" cmpd="sng" cap="flat">
            <a:solidFill>
              <a:srgbClr val="F59E0B">
                <a:alpha val="20000"/>
              </a:srgbClr>
            </a:solid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5130800" y="1981200"/>
            <a:ext cx="406400" cy="406400"/>
          </a:xfrm>
          <a:prstGeom prst="rect">
            <a:avLst/>
          </a:prstGeom>
        </p:spPr>
      </p:pic>
      <p:sp>
        <p:nvSpPr>
          <p:cNvPr name="AutoShape 17" id="17"/>
          <p:cNvSpPr/>
          <p:nvPr/>
        </p:nvSpPr>
        <p:spPr>
          <a:xfrm rot="0" flipH="false" flipV="false">
            <a:off x="5130800" y="2489200"/>
            <a:ext cx="16764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F59E0B"/>
                </a:solidFill>
                <a:latin typeface="Noto Sans SC"/>
                <a:ea typeface="Noto Sans SC"/>
                <a:cs typeface="Noto Sans SC"/>
                <a:sym typeface="Noto Sans SC"/>
              </a:rPr>
              <a:t>03 零件特性拆解</a:t>
            </a:r>
            <a:endParaRPr lang="en-US" sz="1100"/>
          </a:p>
        </p:txBody>
      </p:sp>
      <p:cxnSp>
        <p:nvCxnSpPr>
          <p:cNvPr name="Connector 18" id="18"/>
          <p:cNvCxnSpPr/>
          <p:nvPr/>
        </p:nvCxnSpPr>
        <p:spPr>
          <a:xfrm rot="-26043" flipH="false" flipV="false">
            <a:off x="5130824" y="2940050"/>
            <a:ext cx="1676400" cy="12700"/>
          </a:xfrm>
          <a:prstGeom prst="straightConnector1">
            <a:avLst/>
          </a:prstGeom>
          <a:solidFill>
            <a:srgbClr val="DEE0E3">
              <a:alpha val="100000"/>
            </a:srgbClr>
          </a:solidFill>
          <a:ln w="12700" cmpd="sng" cap="flat">
            <a:solidFill>
              <a:srgbClr val="F59E0B">
                <a:alpha val="20000"/>
              </a:srgbClr>
            </a:solidFill>
            <a:prstDash val="solid"/>
            <a:round/>
            <a:headEnd type="none" w="med" len="med"/>
            <a:tailEnd type="none" w="med" len="med"/>
          </a:ln>
        </p:spPr>
      </p:cxnSp>
      <p:sp>
        <p:nvSpPr>
          <p:cNvPr name="AutoShape 19" id="19"/>
          <p:cNvSpPr/>
          <p:nvPr/>
        </p:nvSpPr>
        <p:spPr>
          <a:xfrm rot="0" flipH="false" flipV="false">
            <a:off x="5130800" y="3073400"/>
            <a:ext cx="16764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拆解至零部件级关键参数：</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换向器铜层厚度≥0.8mm，轴承精度必须达到P4级，保障耐磨度。</a:t>
            </a:r>
            <a:endParaRPr lang="en-US" sz="1100"/>
          </a:p>
        </p:txBody>
      </p:sp>
      <p:sp>
        <p:nvSpPr>
          <p:cNvPr name="AutoShape 20" id="20"/>
          <p:cNvSpPr/>
          <p:nvPr/>
        </p:nvSpPr>
        <p:spPr>
          <a:xfrm rot="0" flipH="false" flipV="false">
            <a:off x="7137400" y="1778000"/>
            <a:ext cx="2082800" cy="3048000"/>
          </a:xfrm>
          <a:prstGeom prst="roundRect">
            <a:avLst>
              <a:gd name="adj" fmla="val 0"/>
            </a:avLst>
          </a:prstGeom>
          <a:solidFill>
            <a:srgbClr val="8B5CF6">
              <a:alpha val="8000"/>
            </a:srgbClr>
          </a:solidFill>
          <a:ln w="12700" cmpd="sng" cap="flat">
            <a:solidFill>
              <a:srgbClr val="8B5CF6">
                <a:alpha val="20000"/>
              </a:srgbClr>
            </a:solidFill>
            <a:prstDash val="solid"/>
            <a:round/>
          </a:ln>
        </p:spPr>
        <p:txBody>
          <a:bodyPr anchor="ctr" rtlCol="false" vert="horz" wrap="square" lIns="63500" rIns="63500" tIns="63500" bIns="63500"/>
          <a:lstStyle/>
          <a:p>
            <a:pPr algn="ctr">
              <a:defRPr/>
            </a:pPr>
            <a:endParaRPr/>
          </a:p>
        </p:txBody>
      </p:sp>
      <p:pic>
        <p:nvPicPr>
          <p:cNvPr name="Picture 21" id="2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7340600" y="1981200"/>
            <a:ext cx="406400" cy="406400"/>
          </a:xfrm>
          <a:prstGeom prst="rect">
            <a:avLst/>
          </a:prstGeom>
        </p:spPr>
      </p:pic>
      <p:sp>
        <p:nvSpPr>
          <p:cNvPr name="AutoShape 22" id="22"/>
          <p:cNvSpPr/>
          <p:nvPr/>
        </p:nvSpPr>
        <p:spPr>
          <a:xfrm rot="0" flipH="false" flipV="false">
            <a:off x="7340600" y="2489200"/>
            <a:ext cx="16764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8B5CF6"/>
                </a:solidFill>
                <a:latin typeface="Noto Sans SC"/>
                <a:ea typeface="Noto Sans SC"/>
                <a:cs typeface="Noto Sans SC"/>
                <a:sym typeface="Noto Sans SC"/>
              </a:rPr>
              <a:t>04 工艺参数转化</a:t>
            </a:r>
            <a:endParaRPr lang="en-US" sz="1100"/>
          </a:p>
        </p:txBody>
      </p:sp>
      <p:cxnSp>
        <p:nvCxnSpPr>
          <p:cNvPr name="Connector 23" id="23"/>
          <p:cNvCxnSpPr/>
          <p:nvPr/>
        </p:nvCxnSpPr>
        <p:spPr>
          <a:xfrm rot="-26043" flipH="false" flipV="false">
            <a:off x="7340624" y="2940050"/>
            <a:ext cx="1676400" cy="12700"/>
          </a:xfrm>
          <a:prstGeom prst="straightConnector1">
            <a:avLst/>
          </a:prstGeom>
          <a:solidFill>
            <a:srgbClr val="DEE0E3">
              <a:alpha val="100000"/>
            </a:srgbClr>
          </a:solidFill>
          <a:ln w="12700" cmpd="sng" cap="flat">
            <a:solidFill>
              <a:srgbClr val="8B5CF6">
                <a:alpha val="20000"/>
              </a:srgbClr>
            </a:solidFill>
            <a:prstDash val="solid"/>
            <a:round/>
            <a:headEnd type="none" w="med" len="med"/>
            <a:tailEnd type="none" w="med" len="med"/>
          </a:ln>
        </p:spPr>
      </p:cxnSp>
      <p:sp>
        <p:nvSpPr>
          <p:cNvPr name="AutoShape 24" id="24"/>
          <p:cNvSpPr/>
          <p:nvPr/>
        </p:nvSpPr>
        <p:spPr>
          <a:xfrm rot="0" flipH="false" flipV="false">
            <a:off x="7340600" y="3073400"/>
            <a:ext cx="16764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转化为可执行的制造参数：</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转子压装力需控制在1200N，换向器点焊电流稳定在3.5kA。</a:t>
            </a:r>
            <a:endParaRPr lang="en-US" sz="1100"/>
          </a:p>
        </p:txBody>
      </p:sp>
      <p:sp>
        <p:nvSpPr>
          <p:cNvPr name="AutoShape 25" id="25"/>
          <p:cNvSpPr/>
          <p:nvPr/>
        </p:nvSpPr>
        <p:spPr>
          <a:xfrm rot="0" flipH="false" flipV="false">
            <a:off x="9347200" y="1778000"/>
            <a:ext cx="2082800" cy="3048000"/>
          </a:xfrm>
          <a:prstGeom prst="roundRect">
            <a:avLst>
              <a:gd name="adj" fmla="val 0"/>
            </a:avLst>
          </a:prstGeom>
          <a:solidFill>
            <a:srgbClr val="EC4899">
              <a:alpha val="8000"/>
            </a:srgbClr>
          </a:solidFill>
          <a:ln w="12700" cmpd="sng" cap="flat">
            <a:solidFill>
              <a:srgbClr val="EC4899">
                <a:alpha val="20000"/>
              </a:srgbClr>
            </a:solidFill>
            <a:prstDash val="solid"/>
            <a:round/>
          </a:ln>
        </p:spPr>
        <p:txBody>
          <a:bodyPr anchor="ctr" rtlCol="false" vert="horz" wrap="square" lIns="63500" rIns="63500" tIns="63500" bIns="63500"/>
          <a:lstStyle/>
          <a:p>
            <a:pPr algn="ctr">
              <a:defRPr/>
            </a:pPr>
            <a:endParaRPr/>
          </a:p>
        </p:txBody>
      </p:sp>
      <p:pic>
        <p:nvPicPr>
          <p:cNvPr name="Picture 26" id="26"/>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0" flipH="false" flipV="false">
            <a:off x="9550400" y="1981200"/>
            <a:ext cx="406400" cy="406400"/>
          </a:xfrm>
          <a:prstGeom prst="rect">
            <a:avLst/>
          </a:prstGeom>
        </p:spPr>
      </p:pic>
      <p:sp>
        <p:nvSpPr>
          <p:cNvPr name="AutoShape 27" id="27"/>
          <p:cNvSpPr/>
          <p:nvPr/>
        </p:nvSpPr>
        <p:spPr>
          <a:xfrm rot="0" flipH="false" flipV="false">
            <a:off x="9550400" y="2489200"/>
            <a:ext cx="16764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EC4899"/>
                </a:solidFill>
                <a:latin typeface="Noto Sans SC"/>
                <a:ea typeface="Noto Sans SC"/>
                <a:cs typeface="Noto Sans SC"/>
                <a:sym typeface="Noto Sans SC"/>
              </a:rPr>
              <a:t>05 现场管控落地</a:t>
            </a:r>
            <a:endParaRPr lang="en-US" sz="1100"/>
          </a:p>
        </p:txBody>
      </p:sp>
      <p:cxnSp>
        <p:nvCxnSpPr>
          <p:cNvPr name="Connector 28" id="28"/>
          <p:cNvCxnSpPr/>
          <p:nvPr/>
        </p:nvCxnSpPr>
        <p:spPr>
          <a:xfrm rot="-26043" flipH="false" flipV="false">
            <a:off x="9550424" y="2940050"/>
            <a:ext cx="1676400" cy="12700"/>
          </a:xfrm>
          <a:prstGeom prst="straightConnector1">
            <a:avLst/>
          </a:prstGeom>
          <a:solidFill>
            <a:srgbClr val="DEE0E3">
              <a:alpha val="100000"/>
            </a:srgbClr>
          </a:solidFill>
          <a:ln w="12700" cmpd="sng" cap="flat">
            <a:solidFill>
              <a:srgbClr val="EC4899">
                <a:alpha val="20000"/>
              </a:srgbClr>
            </a:solidFill>
            <a:prstDash val="solid"/>
            <a:round/>
            <a:headEnd type="none" w="med" len="med"/>
            <a:tailEnd type="none" w="med" len="med"/>
          </a:ln>
        </p:spPr>
      </p:cxnSp>
      <p:sp>
        <p:nvSpPr>
          <p:cNvPr name="AutoShape 29" id="29"/>
          <p:cNvSpPr/>
          <p:nvPr/>
        </p:nvSpPr>
        <p:spPr>
          <a:xfrm rot="0" flipH="false" flipV="false">
            <a:off x="9550400" y="3073400"/>
            <a:ext cx="16764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4B5563"/>
                </a:solidFill>
                <a:latin typeface="Noto Sans SC"/>
                <a:ea typeface="Noto Sans SC"/>
                <a:cs typeface="Noto Sans SC"/>
                <a:sym typeface="Noto Sans SC"/>
              </a:rPr>
              <a:t>落实为具体的生产动作：</a:t>
            </a:r>
            <a:r>
              <a:rPr lang="en-US" b="false" i="false" strike="noStrike" u="none" sz="1300">
                <a:solidFill>
                  <a:srgbClr val="4B5563"/>
                </a:solidFill>
                <a:latin typeface="Noto Sans SC"/>
                <a:ea typeface="Noto Sans SC"/>
                <a:cs typeface="Noto Sans SC"/>
                <a:sym typeface="Noto Sans SC"/>
              </a:rPr>
              <a:t/>
            </a:r>
            <a:br>
              <a:rPr lang="en-US" b="false" i="false" strike="noStrike" u="none" sz="1300">
                <a:solidFill>
                  <a:srgbClr val="4B5563"/>
                </a:solidFill>
                <a:latin typeface="Noto Sans SC"/>
                <a:ea typeface="Noto Sans SC"/>
                <a:cs typeface="Noto Sans SC"/>
                <a:sym typeface="Noto Sans SC"/>
              </a:rPr>
            </a:br>
            <a:r>
              <a:rPr lang="en-US" b="false" i="false" strike="noStrike" u="none" sz="1300">
                <a:solidFill>
                  <a:srgbClr val="4B5563"/>
                </a:solidFill>
                <a:latin typeface="Noto Sans SC"/>
                <a:ea typeface="Noto Sans SC"/>
                <a:cs typeface="Noto Sans SC"/>
                <a:sym typeface="Noto Sans SC"/>
              </a:rPr>
              <a:t>每2小时巡检压装力数据，每班首件进行点焊强度破坏性测试。</a:t>
            </a:r>
            <a:endParaRPr lang="en-US" sz="1100"/>
          </a:p>
        </p:txBody>
      </p:sp>
      <p:sp>
        <p:nvSpPr>
          <p:cNvPr name="AutoShape 30" id="30"/>
          <p:cNvSpPr/>
          <p:nvPr/>
        </p:nvSpPr>
        <p:spPr>
          <a:xfrm rot="0" flipH="false" flipV="false">
            <a:off x="508000" y="5270500"/>
            <a:ext cx="11176000" cy="1143000"/>
          </a:xfrm>
          <a:prstGeom prst="roundRect">
            <a:avLst>
              <a:gd name="adj" fmla="val 0"/>
            </a:avLst>
          </a:prstGeom>
          <a:solidFill>
            <a:srgbClr val="FFEDD5">
              <a:alpha val="100000"/>
            </a:srgbClr>
          </a:solidFill>
          <a:ln cmpd="sng" cap="flat">
            <a:solidFill>
              <a:srgbClr val="E6CBA9">
                <a:alpha val="100000"/>
              </a:srgbClr>
            </a:solidFill>
            <a:prstDash val="solid"/>
            <a:round/>
          </a:ln>
        </p:spPr>
        <p:txBody>
          <a:bodyPr anchor="ctr" rtlCol="false" vert="horz" wrap="square" lIns="63500" rIns="63500" tIns="63500" bIns="63500"/>
          <a:lstStyle/>
          <a:p>
            <a:pPr algn="ctr">
              <a:defRPr/>
            </a:pPr>
            <a:endParaRPr/>
          </a:p>
        </p:txBody>
      </p:sp>
      <p:sp>
        <p:nvSpPr>
          <p:cNvPr name="AutoShape 31" id="31"/>
          <p:cNvSpPr/>
          <p:nvPr/>
        </p:nvSpPr>
        <p:spPr>
          <a:xfrm rot="0" flipH="false" flipV="false">
            <a:off x="762000" y="5461000"/>
            <a:ext cx="10668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C2410C"/>
                </a:solidFill>
                <a:latin typeface="Noto Sans SC"/>
                <a:ea typeface="Noto Sans SC"/>
                <a:cs typeface="Noto Sans SC"/>
                <a:sym typeface="Noto Sans SC"/>
              </a:rPr>
              <a:t>💡 价值洞察：</a:t>
            </a:r>
            <a:r>
              <a:rPr lang="en-US" b="false" i="false" strike="noStrike" u="none" sz="1500">
                <a:solidFill>
                  <a:srgbClr val="9A3412"/>
                </a:solidFill>
                <a:latin typeface="Noto Sans SC"/>
                <a:ea typeface="Noto Sans SC"/>
                <a:cs typeface="Noto Sans SC"/>
                <a:sym typeface="Noto Sans SC"/>
              </a:rPr>
              <a:t>客户的一句感性抱怨，最终能精准落地到车间的一个具体巡检动作上——这正是QFD（质量功能展开）将「客户声音」转化为「制造标准」的核心价值，实现了从市场端到制造端的“端到端”质量传递。</a:t>
            </a:r>
            <a:endParaRPr lang="en-US" sz="1100"/>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8FAFC">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3B82F6">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80000"/>
            <a:ext cx="2540000" cy="2540000"/>
          </a:xfrm>
          <a:prstGeom prst="ellipse">
            <a:avLst/>
          </a:prstGeom>
          <a:solidFill>
            <a:srgbClr val="10B981">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0" y="508000"/>
            <a:ext cx="12192000" cy="889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3200">
                <a:solidFill>
                  <a:srgbClr val="1E293B"/>
                </a:solidFill>
                <a:latin typeface="Noto Sans SC"/>
                <a:ea typeface="Noto Sans SC"/>
                <a:cs typeface="Noto Sans SC"/>
                <a:sym typeface="Noto Sans SC"/>
              </a:rPr>
              <a:t>本案例核心结论与价值</a:t>
            </a:r>
            <a:endParaRPr lang="en-US" sz="1100"/>
          </a:p>
        </p:txBody>
      </p:sp>
      <p:sp>
        <p:nvSpPr>
          <p:cNvPr name="AutoShape 5" id="5"/>
          <p:cNvSpPr/>
          <p:nvPr/>
        </p:nvSpPr>
        <p:spPr>
          <a:xfrm rot="0" flipH="false" flipV="false">
            <a:off x="609600" y="1651000"/>
            <a:ext cx="5334000" cy="2222500"/>
          </a:xfrm>
          <a:prstGeom prst="roundRect">
            <a:avLst>
              <a:gd name="adj" fmla="val 0"/>
            </a:avLst>
          </a:prstGeom>
          <a:solidFill>
            <a:srgbClr val="3B82F6">
              <a:alpha val="7000"/>
            </a:srgbClr>
          </a:solidFill>
          <a:ln w="12700" cmpd="sng" cap="flat">
            <a:solidFill>
              <a:srgbClr val="3B82F6">
                <a:alpha val="20000"/>
              </a:srgbClr>
            </a:solid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914400" y="1955800"/>
            <a:ext cx="457200" cy="457200"/>
          </a:xfrm>
          <a:prstGeom prst="rect">
            <a:avLst/>
          </a:prstGeom>
        </p:spPr>
      </p:pic>
      <p:sp>
        <p:nvSpPr>
          <p:cNvPr name="AutoShape 7" id="7"/>
          <p:cNvSpPr/>
          <p:nvPr/>
        </p:nvSpPr>
        <p:spPr>
          <a:xfrm rot="0" flipH="false" flipV="false">
            <a:off x="1524000" y="1955800"/>
            <a:ext cx="4191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2563EB"/>
                </a:solidFill>
                <a:latin typeface="Noto Sans SC"/>
                <a:ea typeface="Noto Sans SC"/>
                <a:cs typeface="Noto Sans SC"/>
                <a:sym typeface="Noto Sans SC"/>
              </a:rPr>
              <a:t>01 聚焦核心资源，拒绝平均主义</a:t>
            </a:r>
            <a:endParaRPr lang="en-US" sz="1100"/>
          </a:p>
        </p:txBody>
      </p:sp>
      <p:cxnSp>
        <p:nvCxnSpPr>
          <p:cNvPr name="Connector 8" id="8"/>
          <p:cNvCxnSpPr/>
          <p:nvPr/>
        </p:nvCxnSpPr>
        <p:spPr>
          <a:xfrm rot="-9241" flipH="false" flipV="false">
            <a:off x="914409" y="2533650"/>
            <a:ext cx="4724400" cy="12700"/>
          </a:xfrm>
          <a:prstGeom prst="straightConnector1">
            <a:avLst/>
          </a:prstGeom>
          <a:solidFill>
            <a:srgbClr val="DEE0E3">
              <a:alpha val="100000"/>
            </a:srgbClr>
          </a:solidFill>
          <a:ln w="12700" cmpd="sng" cap="flat">
            <a:solidFill>
              <a:srgbClr val="2563EB">
                <a:alpha val="15000"/>
              </a:srgbClr>
            </a:solidFill>
            <a:prstDash val="solid"/>
            <a:round/>
            <a:headEnd type="none" w="med" len="med"/>
            <a:tailEnd type="none" w="med" len="med"/>
          </a:ln>
        </p:spPr>
      </p:cxnSp>
      <p:sp>
        <p:nvSpPr>
          <p:cNvPr name="AutoShape 9" id="9"/>
          <p:cNvSpPr/>
          <p:nvPr/>
        </p:nvSpPr>
        <p:spPr>
          <a:xfrm rot="0" flipH="false" flipV="false">
            <a:off x="914400" y="2667000"/>
            <a:ext cx="47244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75569"/>
                </a:solidFill>
                <a:latin typeface="Noto Sans SC"/>
                <a:ea typeface="Noto Sans SC"/>
                <a:cs typeface="Noto Sans SC"/>
                <a:sym typeface="Noto Sans SC"/>
              </a:rPr>
              <a:t>识别TOP3关键质量特性(CTQ)，其占用了70%的研发精力与资源投入。通过资源集中投放，避免分散发力，确保核心痛点得到极致解决，摒弃“撒胡椒面”式的平庸设计。</a:t>
            </a:r>
            <a:endParaRPr lang="en-US" sz="1100"/>
          </a:p>
        </p:txBody>
      </p:sp>
      <p:sp>
        <p:nvSpPr>
          <p:cNvPr name="AutoShape 10" id="10"/>
          <p:cNvSpPr/>
          <p:nvPr/>
        </p:nvSpPr>
        <p:spPr>
          <a:xfrm rot="0" flipH="false" flipV="false">
            <a:off x="6248400" y="1651000"/>
            <a:ext cx="5334000" cy="2222500"/>
          </a:xfrm>
          <a:prstGeom prst="roundRect">
            <a:avLst>
              <a:gd name="adj" fmla="val 0"/>
            </a:avLst>
          </a:prstGeom>
          <a:solidFill>
            <a:srgbClr val="10B981">
              <a:alpha val="7000"/>
            </a:srgbClr>
          </a:solidFill>
          <a:ln w="12700" cmpd="sng" cap="flat">
            <a:solidFill>
              <a:srgbClr val="10B981">
                <a:alpha val="20000"/>
              </a:srgbClr>
            </a:solid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6553200" y="1955800"/>
            <a:ext cx="457200" cy="457200"/>
          </a:xfrm>
          <a:prstGeom prst="rect">
            <a:avLst/>
          </a:prstGeom>
        </p:spPr>
      </p:pic>
      <p:sp>
        <p:nvSpPr>
          <p:cNvPr name="AutoShape 12" id="12"/>
          <p:cNvSpPr/>
          <p:nvPr/>
        </p:nvSpPr>
        <p:spPr>
          <a:xfrm rot="0" flipH="false" flipV="false">
            <a:off x="7162800" y="1955800"/>
            <a:ext cx="4191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059669"/>
                </a:solidFill>
                <a:latin typeface="Noto Sans SC"/>
                <a:ea typeface="Noto Sans SC"/>
                <a:cs typeface="Noto Sans SC"/>
                <a:sym typeface="Noto Sans SC"/>
              </a:rPr>
              <a:t>02 坚持客户导向，杜绝闭门造车</a:t>
            </a:r>
            <a:endParaRPr lang="en-US" sz="1100"/>
          </a:p>
        </p:txBody>
      </p:sp>
      <p:cxnSp>
        <p:nvCxnSpPr>
          <p:cNvPr name="Connector 13" id="13"/>
          <p:cNvCxnSpPr/>
          <p:nvPr/>
        </p:nvCxnSpPr>
        <p:spPr>
          <a:xfrm rot="-9241" flipH="false" flipV="false">
            <a:off x="6553209" y="2533650"/>
            <a:ext cx="4724400" cy="12700"/>
          </a:xfrm>
          <a:prstGeom prst="straightConnector1">
            <a:avLst/>
          </a:prstGeom>
          <a:solidFill>
            <a:srgbClr val="DEE0E3">
              <a:alpha val="100000"/>
            </a:srgbClr>
          </a:solidFill>
          <a:ln w="12700" cmpd="sng" cap="flat">
            <a:solidFill>
              <a:srgbClr val="059669">
                <a:alpha val="15000"/>
              </a:srgbClr>
            </a:solidFill>
            <a:prstDash val="solid"/>
            <a:round/>
            <a:headEnd type="none" w="med" len="med"/>
            <a:tailEnd type="none" w="med" len="med"/>
          </a:ln>
        </p:spPr>
      </p:cxnSp>
      <p:sp>
        <p:nvSpPr>
          <p:cNvPr name="AutoShape 14" id="14"/>
          <p:cNvSpPr/>
          <p:nvPr/>
        </p:nvSpPr>
        <p:spPr>
          <a:xfrm rot="0" flipH="false" flipV="false">
            <a:off x="6553200" y="2667000"/>
            <a:ext cx="47244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75569"/>
                </a:solidFill>
                <a:latin typeface="Noto Sans SC"/>
                <a:ea typeface="Noto Sans SC"/>
                <a:cs typeface="Noto Sans SC"/>
                <a:sym typeface="Noto Sans SC"/>
              </a:rPr>
              <a:t>建立“需求-决策”全链路追溯机制，每项设计决策均可精准溯源至具体的客户痛点或显性需求。从根源上杜绝脱离市场的“工程师自嗨”，确保产品价值与用户诉求高度一致。</a:t>
            </a:r>
            <a:endParaRPr lang="en-US" sz="1100"/>
          </a:p>
        </p:txBody>
      </p:sp>
      <p:sp>
        <p:nvSpPr>
          <p:cNvPr name="AutoShape 15" id="15"/>
          <p:cNvSpPr/>
          <p:nvPr/>
        </p:nvSpPr>
        <p:spPr>
          <a:xfrm rot="0" flipH="false" flipV="false">
            <a:off x="609600" y="4127500"/>
            <a:ext cx="5334000" cy="2222500"/>
          </a:xfrm>
          <a:prstGeom prst="roundRect">
            <a:avLst>
              <a:gd name="adj" fmla="val 0"/>
            </a:avLst>
          </a:prstGeom>
          <a:solidFill>
            <a:srgbClr val="F59E0B">
              <a:alpha val="7000"/>
            </a:srgbClr>
          </a:solidFill>
          <a:ln w="12700" cmpd="sng" cap="flat">
            <a:solidFill>
              <a:srgbClr val="F59E0B">
                <a:alpha val="20000"/>
              </a:srgbClr>
            </a:solid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914400" y="4432300"/>
            <a:ext cx="457200" cy="457200"/>
          </a:xfrm>
          <a:prstGeom prst="rect">
            <a:avLst/>
          </a:prstGeom>
        </p:spPr>
      </p:pic>
      <p:sp>
        <p:nvSpPr>
          <p:cNvPr name="AutoShape 17" id="17"/>
          <p:cNvSpPr/>
          <p:nvPr/>
        </p:nvSpPr>
        <p:spPr>
          <a:xfrm rot="0" flipH="false" flipV="false">
            <a:off x="1524000" y="4432300"/>
            <a:ext cx="4191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D97706"/>
                </a:solidFill>
                <a:latin typeface="Noto Sans SC"/>
                <a:ea typeface="Noto Sans SC"/>
                <a:cs typeface="Noto Sans SC"/>
                <a:sym typeface="Noto Sans SC"/>
              </a:rPr>
              <a:t>03 强化前置预防，规避后期返工</a:t>
            </a:r>
            <a:endParaRPr lang="en-US" sz="1100"/>
          </a:p>
        </p:txBody>
      </p:sp>
      <p:cxnSp>
        <p:nvCxnSpPr>
          <p:cNvPr name="Connector 18" id="18"/>
          <p:cNvCxnSpPr/>
          <p:nvPr/>
        </p:nvCxnSpPr>
        <p:spPr>
          <a:xfrm rot="-9241" flipH="false" flipV="false">
            <a:off x="914409" y="5010150"/>
            <a:ext cx="4724400" cy="12700"/>
          </a:xfrm>
          <a:prstGeom prst="straightConnector1">
            <a:avLst/>
          </a:prstGeom>
          <a:solidFill>
            <a:srgbClr val="DEE0E3">
              <a:alpha val="100000"/>
            </a:srgbClr>
          </a:solidFill>
          <a:ln w="12700" cmpd="sng" cap="flat">
            <a:solidFill>
              <a:srgbClr val="D97706">
                <a:alpha val="15000"/>
              </a:srgbClr>
            </a:solidFill>
            <a:prstDash val="solid"/>
            <a:round/>
            <a:headEnd type="none" w="med" len="med"/>
            <a:tailEnd type="none" w="med" len="med"/>
          </a:ln>
        </p:spPr>
      </p:cxnSp>
      <p:sp>
        <p:nvSpPr>
          <p:cNvPr name="AutoShape 19" id="19"/>
          <p:cNvSpPr/>
          <p:nvPr/>
        </p:nvSpPr>
        <p:spPr>
          <a:xfrm rot="0" flipH="false" flipV="false">
            <a:off x="914400" y="5143500"/>
            <a:ext cx="47244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75569"/>
                </a:solidFill>
                <a:latin typeface="Noto Sans SC"/>
                <a:ea typeface="Noto Sans SC"/>
                <a:cs typeface="Noto Sans SC"/>
                <a:sym typeface="Noto Sans SC"/>
              </a:rPr>
              <a:t>在设计早期阶段（DFSS）即通过仿真与评审识别技术矛盾，而非依赖后期测试整改。此举大幅降低了昂贵的模具修改成本，规避了设计变更导致的延期风险，提升研发效率。</a:t>
            </a:r>
            <a:endParaRPr lang="en-US" sz="1100"/>
          </a:p>
        </p:txBody>
      </p:sp>
      <p:sp>
        <p:nvSpPr>
          <p:cNvPr name="AutoShape 20" id="20"/>
          <p:cNvSpPr/>
          <p:nvPr/>
        </p:nvSpPr>
        <p:spPr>
          <a:xfrm rot="0" flipH="false" flipV="false">
            <a:off x="6248400" y="4127500"/>
            <a:ext cx="5334000" cy="2222500"/>
          </a:xfrm>
          <a:prstGeom prst="roundRect">
            <a:avLst>
              <a:gd name="adj" fmla="val 0"/>
            </a:avLst>
          </a:prstGeom>
          <a:solidFill>
            <a:srgbClr val="8B5CF6">
              <a:alpha val="7000"/>
            </a:srgbClr>
          </a:solidFill>
          <a:ln w="12700" cmpd="sng" cap="flat">
            <a:solidFill>
              <a:srgbClr val="8B5CF6">
                <a:alpha val="20000"/>
              </a:srgbClr>
            </a:solidFill>
            <a:prstDash val="solid"/>
            <a:round/>
          </a:ln>
        </p:spPr>
        <p:txBody>
          <a:bodyPr anchor="ctr" rtlCol="false" vert="horz" wrap="square" lIns="63500" rIns="63500" tIns="63500" bIns="63500"/>
          <a:lstStyle/>
          <a:p>
            <a:pPr algn="ctr">
              <a:defRPr/>
            </a:pPr>
            <a:endParaRPr/>
          </a:p>
        </p:txBody>
      </p:sp>
      <p:pic>
        <p:nvPicPr>
          <p:cNvPr name="Picture 21" id="2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6553200" y="4432300"/>
            <a:ext cx="457200" cy="457200"/>
          </a:xfrm>
          <a:prstGeom prst="rect">
            <a:avLst/>
          </a:prstGeom>
        </p:spPr>
      </p:pic>
      <p:sp>
        <p:nvSpPr>
          <p:cNvPr name="AutoShape 22" id="22"/>
          <p:cNvSpPr/>
          <p:nvPr/>
        </p:nvSpPr>
        <p:spPr>
          <a:xfrm rot="0" flipH="false" flipV="false">
            <a:off x="7162800" y="4432300"/>
            <a:ext cx="4191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7C3AED"/>
                </a:solidFill>
                <a:latin typeface="Noto Sans SC"/>
                <a:ea typeface="Noto Sans SC"/>
                <a:cs typeface="Noto Sans SC"/>
                <a:sym typeface="Noto Sans SC"/>
              </a:rPr>
              <a:t>04 构建共识语言，打破部门壁垒</a:t>
            </a:r>
            <a:endParaRPr lang="en-US" sz="1100"/>
          </a:p>
        </p:txBody>
      </p:sp>
      <p:cxnSp>
        <p:nvCxnSpPr>
          <p:cNvPr name="Connector 23" id="23"/>
          <p:cNvCxnSpPr/>
          <p:nvPr/>
        </p:nvCxnSpPr>
        <p:spPr>
          <a:xfrm rot="-9241" flipH="false" flipV="false">
            <a:off x="6553209" y="5010150"/>
            <a:ext cx="4724400" cy="12700"/>
          </a:xfrm>
          <a:prstGeom prst="straightConnector1">
            <a:avLst/>
          </a:prstGeom>
          <a:solidFill>
            <a:srgbClr val="DEE0E3">
              <a:alpha val="100000"/>
            </a:srgbClr>
          </a:solidFill>
          <a:ln w="12700" cmpd="sng" cap="flat">
            <a:solidFill>
              <a:srgbClr val="7C3AED">
                <a:alpha val="15000"/>
              </a:srgbClr>
            </a:solidFill>
            <a:prstDash val="solid"/>
            <a:round/>
            <a:headEnd type="none" w="med" len="med"/>
            <a:tailEnd type="none" w="med" len="med"/>
          </a:ln>
        </p:spPr>
      </p:cxnSp>
      <p:sp>
        <p:nvSpPr>
          <p:cNvPr name="AutoShape 24" id="24"/>
          <p:cNvSpPr/>
          <p:nvPr/>
        </p:nvSpPr>
        <p:spPr>
          <a:xfrm rot="0" flipH="false" flipV="false">
            <a:off x="6553200" y="5143500"/>
            <a:ext cx="47244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75569"/>
                </a:solidFill>
                <a:latin typeface="Noto Sans SC"/>
                <a:ea typeface="Noto Sans SC"/>
                <a:cs typeface="Noto Sans SC"/>
                <a:sym typeface="Noto Sans SC"/>
              </a:rPr>
              <a:t>利用质量屋(QFD)工具将模糊的市场声音转化为精确的工程语言，打通市场、研发、工艺与质量的沟通壁垒。让跨职能团队基于同一套标准协同，消除信息不对称带来的内耗。</a:t>
            </a:r>
            <a:endParaRPr lang="en-US" sz="1100"/>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5F7FA">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0" y="-1270000"/>
            <a:ext cx="3810000" cy="3810000"/>
          </a:xfrm>
          <a:prstGeom prst="ellipse">
            <a:avLst/>
          </a:prstGeom>
          <a:solidFill>
            <a:srgbClr val="2E7DFF">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80000"/>
            <a:ext cx="2540000" cy="2540000"/>
          </a:xfrm>
          <a:prstGeom prst="ellipse">
            <a:avLst/>
          </a:prstGeom>
          <a:solidFill>
            <a:srgbClr val="FF7043">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117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2D3748"/>
                </a:solidFill>
                <a:latin typeface="Noto Sans SC"/>
                <a:ea typeface="Noto Sans SC"/>
                <a:cs typeface="Noto Sans SC"/>
                <a:sym typeface="Noto Sans SC"/>
              </a:rPr>
              <a:t>电动工具行业QFD落地建议</a:t>
            </a:r>
            <a:endParaRPr lang="en-US" sz="1100"/>
          </a:p>
        </p:txBody>
      </p:sp>
      <p:sp>
        <p:nvSpPr>
          <p:cNvPr name="AutoShape 5" id="5"/>
          <p:cNvSpPr/>
          <p:nvPr/>
        </p:nvSpPr>
        <p:spPr>
          <a:xfrm rot="0" flipH="false" flipV="false">
            <a:off x="508000" y="1524000"/>
            <a:ext cx="3556000" cy="2095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698500" y="1714500"/>
            <a:ext cx="63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FF7043"/>
                </a:solidFill>
                <a:latin typeface="Noto Sans SC"/>
                <a:ea typeface="Noto Sans SC"/>
                <a:cs typeface="Noto Sans SC"/>
                <a:sym typeface="Noto Sans SC"/>
              </a:rPr>
              <a:t>01</a:t>
            </a:r>
            <a:endParaRPr lang="en-US" sz="1100"/>
          </a:p>
        </p:txBody>
      </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3492500" y="1714500"/>
            <a:ext cx="304800" cy="304800"/>
          </a:xfrm>
          <a:prstGeom prst="rect">
            <a:avLst/>
          </a:prstGeom>
        </p:spPr>
      </p:pic>
      <p:sp>
        <p:nvSpPr>
          <p:cNvPr name="AutoShape 8" id="8"/>
          <p:cNvSpPr/>
          <p:nvPr/>
        </p:nvSpPr>
        <p:spPr>
          <a:xfrm rot="0" flipH="false" flipV="false">
            <a:off x="698500" y="22860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D3748"/>
                </a:solidFill>
                <a:latin typeface="Noto Sans SC"/>
                <a:ea typeface="Noto Sans SC"/>
                <a:cs typeface="Noto Sans SC"/>
                <a:sym typeface="Noto Sans SC"/>
              </a:rPr>
              <a:t>立项前置，拒绝后补作业</a:t>
            </a:r>
            <a:endParaRPr lang="en-US" sz="1100"/>
          </a:p>
        </p:txBody>
      </p:sp>
      <p:sp>
        <p:nvSpPr>
          <p:cNvPr name="AutoShape 9" id="9"/>
          <p:cNvSpPr/>
          <p:nvPr/>
        </p:nvSpPr>
        <p:spPr>
          <a:xfrm rot="0" flipH="false" flipV="false">
            <a:off x="698500" y="2692400"/>
            <a:ext cx="3175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718096"/>
                </a:solidFill>
                <a:latin typeface="Noto Sans SC"/>
                <a:ea typeface="Noto Sans SC"/>
                <a:cs typeface="Noto Sans SC"/>
                <a:sym typeface="Noto Sans SC"/>
              </a:rPr>
              <a:t>从新机型立项阶段直接引入QFD，避免设计完成后“为了做而做”的形式主义，确保设计源头精准锚定市场与用户需求。</a:t>
            </a:r>
            <a:endParaRPr lang="en-US" sz="1100"/>
          </a:p>
        </p:txBody>
      </p:sp>
      <p:sp>
        <p:nvSpPr>
          <p:cNvPr name="AutoShape 10" id="10"/>
          <p:cNvSpPr/>
          <p:nvPr/>
        </p:nvSpPr>
        <p:spPr>
          <a:xfrm rot="0" flipH="false" flipV="false">
            <a:off x="4318000" y="1524000"/>
            <a:ext cx="3556000" cy="2095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508500" y="1714500"/>
            <a:ext cx="63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FF7043"/>
                </a:solidFill>
                <a:latin typeface="Noto Sans SC"/>
                <a:ea typeface="Noto Sans SC"/>
                <a:cs typeface="Noto Sans SC"/>
                <a:sym typeface="Noto Sans SC"/>
              </a:rPr>
              <a:t>02</a:t>
            </a:r>
            <a:endParaRPr lang="en-US" sz="1100"/>
          </a:p>
        </p:txBody>
      </p:sp>
      <p:pic>
        <p:nvPicPr>
          <p:cNvPr name="Picture 12" id="1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7302500" y="1714500"/>
            <a:ext cx="304800" cy="304800"/>
          </a:xfrm>
          <a:prstGeom prst="rect">
            <a:avLst/>
          </a:prstGeom>
        </p:spPr>
      </p:pic>
      <p:sp>
        <p:nvSpPr>
          <p:cNvPr name="AutoShape 13" id="13"/>
          <p:cNvSpPr/>
          <p:nvPr/>
        </p:nvSpPr>
        <p:spPr>
          <a:xfrm rot="0" flipH="false" flipV="false">
            <a:off x="4508500" y="22860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D3748"/>
                </a:solidFill>
                <a:latin typeface="Noto Sans SC"/>
                <a:ea typeface="Noto Sans SC"/>
                <a:cs typeface="Noto Sans SC"/>
                <a:sym typeface="Noto Sans SC"/>
              </a:rPr>
              <a:t>聚焦核心，抓大放小</a:t>
            </a:r>
            <a:endParaRPr lang="en-US" sz="1100"/>
          </a:p>
        </p:txBody>
      </p:sp>
      <p:sp>
        <p:nvSpPr>
          <p:cNvPr name="AutoShape 14" id="14"/>
          <p:cNvSpPr/>
          <p:nvPr/>
        </p:nvSpPr>
        <p:spPr>
          <a:xfrm rot="0" flipH="false" flipV="false">
            <a:off x="4508500" y="2692400"/>
            <a:ext cx="3175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718096"/>
                </a:solidFill>
                <a:latin typeface="Noto Sans SC"/>
                <a:ea typeface="Noto Sans SC"/>
                <a:cs typeface="Noto Sans SC"/>
                <a:sym typeface="Noto Sans SC"/>
              </a:rPr>
              <a:t>优先对电机、电池、齿轮箱等决定工具性能的核心件做深度展开；外壳等外观件适度简化，避免资源分散，直击产品竞争力核心。</a:t>
            </a:r>
            <a:endParaRPr lang="en-US" sz="1100"/>
          </a:p>
        </p:txBody>
      </p:sp>
      <p:sp>
        <p:nvSpPr>
          <p:cNvPr name="AutoShape 15" id="15"/>
          <p:cNvSpPr/>
          <p:nvPr/>
        </p:nvSpPr>
        <p:spPr>
          <a:xfrm rot="0" flipH="false" flipV="false">
            <a:off x="8128000" y="1524000"/>
            <a:ext cx="3556000" cy="2095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16" id="16"/>
          <p:cNvSpPr/>
          <p:nvPr/>
        </p:nvSpPr>
        <p:spPr>
          <a:xfrm rot="0" flipH="false" flipV="false">
            <a:off x="8318500" y="1714500"/>
            <a:ext cx="63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FF7043"/>
                </a:solidFill>
                <a:latin typeface="Noto Sans SC"/>
                <a:ea typeface="Noto Sans SC"/>
                <a:cs typeface="Noto Sans SC"/>
                <a:sym typeface="Noto Sans SC"/>
              </a:rPr>
              <a:t>03</a:t>
            </a:r>
            <a:endParaRPr lang="en-US" sz="1100"/>
          </a:p>
        </p:txBody>
      </p:sp>
      <p:pic>
        <p:nvPicPr>
          <p:cNvPr name="Picture 17" id="1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11112500" y="1714500"/>
            <a:ext cx="304800" cy="304800"/>
          </a:xfrm>
          <a:prstGeom prst="rect">
            <a:avLst/>
          </a:prstGeom>
        </p:spPr>
      </p:pic>
      <p:sp>
        <p:nvSpPr>
          <p:cNvPr name="AutoShape 18" id="18"/>
          <p:cNvSpPr/>
          <p:nvPr/>
        </p:nvSpPr>
        <p:spPr>
          <a:xfrm rot="0" flipH="false" flipV="false">
            <a:off x="8318500" y="22860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D3748"/>
                </a:solidFill>
                <a:latin typeface="Noto Sans SC"/>
                <a:ea typeface="Noto Sans SC"/>
                <a:cs typeface="Noto Sans SC"/>
                <a:sym typeface="Noto Sans SC"/>
              </a:rPr>
              <a:t>联动FMEA，风险闭环管控</a:t>
            </a:r>
            <a:endParaRPr lang="en-US" sz="1100"/>
          </a:p>
        </p:txBody>
      </p:sp>
      <p:sp>
        <p:nvSpPr>
          <p:cNvPr name="AutoShape 19" id="19"/>
          <p:cNvSpPr/>
          <p:nvPr/>
        </p:nvSpPr>
        <p:spPr>
          <a:xfrm rot="0" flipH="false" flipV="false">
            <a:off x="8318500" y="2692400"/>
            <a:ext cx="3175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718096"/>
                </a:solidFill>
                <a:latin typeface="Noto Sans SC"/>
                <a:ea typeface="Noto Sans SC"/>
                <a:cs typeface="Noto Sans SC"/>
                <a:sym typeface="Noto Sans SC"/>
              </a:rPr>
              <a:t>形成“QFD锁定CTQ关键质量特性 → FMEA评估失效风险”的闭环。将用户需求转化为可管控的设计指标，提前规避潜在缺陷。</a:t>
            </a:r>
            <a:endParaRPr lang="en-US" sz="1100"/>
          </a:p>
        </p:txBody>
      </p:sp>
      <p:sp>
        <p:nvSpPr>
          <p:cNvPr name="AutoShape 20" id="20"/>
          <p:cNvSpPr/>
          <p:nvPr/>
        </p:nvSpPr>
        <p:spPr>
          <a:xfrm rot="0" flipH="false" flipV="false">
            <a:off x="508000" y="4000500"/>
            <a:ext cx="5461000" cy="2095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21" id="21"/>
          <p:cNvSpPr/>
          <p:nvPr/>
        </p:nvSpPr>
        <p:spPr>
          <a:xfrm rot="0" flipH="false" flipV="false">
            <a:off x="698500" y="4191000"/>
            <a:ext cx="63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FF7043"/>
                </a:solidFill>
                <a:latin typeface="Noto Sans SC"/>
                <a:ea typeface="Noto Sans SC"/>
                <a:cs typeface="Noto Sans SC"/>
                <a:sym typeface="Noto Sans SC"/>
              </a:rPr>
              <a:t>04</a:t>
            </a:r>
            <a:endParaRPr lang="en-US" sz="1100"/>
          </a:p>
        </p:txBody>
      </p:sp>
      <p:pic>
        <p:nvPicPr>
          <p:cNvPr name="Picture 22" id="22"/>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5270500" y="4191000"/>
            <a:ext cx="304800" cy="304800"/>
          </a:xfrm>
          <a:prstGeom prst="rect">
            <a:avLst/>
          </a:prstGeom>
        </p:spPr>
      </p:pic>
      <p:sp>
        <p:nvSpPr>
          <p:cNvPr name="AutoShape 23" id="23"/>
          <p:cNvSpPr/>
          <p:nvPr/>
        </p:nvSpPr>
        <p:spPr>
          <a:xfrm rot="0" flipH="false" flipV="false">
            <a:off x="698500" y="4762500"/>
            <a:ext cx="495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D3748"/>
                </a:solidFill>
                <a:latin typeface="Noto Sans SC"/>
                <a:ea typeface="Noto Sans SC"/>
                <a:cs typeface="Noto Sans SC"/>
                <a:sym typeface="Noto Sans SC"/>
              </a:rPr>
              <a:t>构建行业VOC库，深挖真实需求</a:t>
            </a:r>
            <a:endParaRPr lang="en-US" sz="1100"/>
          </a:p>
        </p:txBody>
      </p:sp>
      <p:sp>
        <p:nvSpPr>
          <p:cNvPr name="AutoShape 24" id="24"/>
          <p:cNvSpPr/>
          <p:nvPr/>
        </p:nvSpPr>
        <p:spPr>
          <a:xfrm rot="0" flipH="false" flipV="false">
            <a:off x="698500" y="5181600"/>
            <a:ext cx="4953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718096"/>
                </a:solidFill>
                <a:latin typeface="Noto Sans SC"/>
                <a:ea typeface="Noto Sans SC"/>
                <a:cs typeface="Noto Sans SC"/>
                <a:sym typeface="Noto Sans SC"/>
              </a:rPr>
              <a:t>整合售后投诉系统、电商差评、专业评测视频及用户访谈等多维渠道，建立标准化VOC数据库。将碎片化的用户反馈转化为可量化的设计输入，彻底解决“伪需求”与“真痛点”脱节的问题。</a:t>
            </a:r>
            <a:endParaRPr lang="en-US" sz="1100"/>
          </a:p>
        </p:txBody>
      </p:sp>
      <p:sp>
        <p:nvSpPr>
          <p:cNvPr name="AutoShape 25" id="25"/>
          <p:cNvSpPr/>
          <p:nvPr/>
        </p:nvSpPr>
        <p:spPr>
          <a:xfrm rot="0" flipH="false" flipV="false">
            <a:off x="6223000" y="4000500"/>
            <a:ext cx="5461000" cy="2095500"/>
          </a:xfrm>
          <a:prstGeom prst="roundRect">
            <a:avLst>
              <a:gd name="adj" fmla="val 0"/>
            </a:avLst>
          </a:prstGeom>
          <a:solidFill>
            <a:srgbClr val="FFFFFF">
              <a:alpha val="100000"/>
            </a:srgbClr>
          </a:solidFill>
          <a:ln w="12700" cmpd="sng" cap="flat">
            <a:solidFill>
              <a:srgbClr val="E2E8F0">
                <a:alpha val="100000"/>
              </a:srgbClr>
            </a:solidFill>
            <a:prstDash val="solid"/>
            <a:round/>
          </a:ln>
        </p:spPr>
        <p:txBody>
          <a:bodyPr anchor="ctr" rtlCol="false" vert="horz" wrap="square" lIns="63500" rIns="63500" tIns="63500" bIns="63500"/>
          <a:lstStyle/>
          <a:p>
            <a:pPr algn="ctr">
              <a:defRPr/>
            </a:pPr>
            <a:endParaRPr/>
          </a:p>
        </p:txBody>
      </p:sp>
      <p:sp>
        <p:nvSpPr>
          <p:cNvPr name="AutoShape 26" id="26"/>
          <p:cNvSpPr/>
          <p:nvPr/>
        </p:nvSpPr>
        <p:spPr>
          <a:xfrm rot="0" flipH="false" flipV="false">
            <a:off x="6413500" y="4191000"/>
            <a:ext cx="63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800">
                <a:solidFill>
                  <a:srgbClr val="FF7043"/>
                </a:solidFill>
                <a:latin typeface="Noto Sans SC"/>
                <a:ea typeface="Noto Sans SC"/>
                <a:cs typeface="Noto Sans SC"/>
                <a:sym typeface="Noto Sans SC"/>
              </a:rPr>
              <a:t>05</a:t>
            </a:r>
            <a:endParaRPr lang="en-US" sz="1100"/>
          </a:p>
        </p:txBody>
      </p:sp>
      <p:pic>
        <p:nvPicPr>
          <p:cNvPr name="Picture 27" id="27"/>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0" flipH="false" flipV="false">
            <a:off x="10985500" y="4191000"/>
            <a:ext cx="304800" cy="304800"/>
          </a:xfrm>
          <a:prstGeom prst="rect">
            <a:avLst/>
          </a:prstGeom>
        </p:spPr>
      </p:pic>
      <p:sp>
        <p:nvSpPr>
          <p:cNvPr name="AutoShape 28" id="28"/>
          <p:cNvSpPr/>
          <p:nvPr/>
        </p:nvSpPr>
        <p:spPr>
          <a:xfrm rot="0" flipH="false" flipV="false">
            <a:off x="6413500" y="4762500"/>
            <a:ext cx="4953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2D3748"/>
                </a:solidFill>
                <a:latin typeface="Noto Sans SC"/>
                <a:ea typeface="Noto Sans SC"/>
                <a:cs typeface="Noto Sans SC"/>
                <a:sym typeface="Noto Sans SC"/>
              </a:rPr>
              <a:t>小项目试点先行，稳步推广应用</a:t>
            </a:r>
            <a:endParaRPr lang="en-US" sz="1100"/>
          </a:p>
        </p:txBody>
      </p:sp>
      <p:sp>
        <p:nvSpPr>
          <p:cNvPr name="AutoShape 29" id="29"/>
          <p:cNvSpPr/>
          <p:nvPr/>
        </p:nvSpPr>
        <p:spPr>
          <a:xfrm rot="0" flipH="false" flipV="false">
            <a:off x="6413500" y="5181600"/>
            <a:ext cx="4953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718096"/>
                </a:solidFill>
                <a:latin typeface="Noto Sans SC"/>
                <a:ea typeface="Noto Sans SC"/>
                <a:cs typeface="Noto Sans SC"/>
                <a:sym typeface="Noto Sans SC"/>
              </a:rPr>
              <a:t>避免激进式推进，建议先选取改款机型开展单阶段QFD实践，打磨团队能力。待流程熟练后，再逐步扩展至全新机型的四阶段（产品规划、零部件展开、工艺规划、生产控制）全流程覆盖。</a:t>
            </a:r>
            <a:endParaRPr lang="en-US" sz="1100"/>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2B2B2B">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9525000" y="-1270000"/>
            <a:ext cx="3810000" cy="3810000"/>
          </a:xfrm>
          <a:prstGeom prst="ellipse">
            <a:avLst/>
          </a:prstGeom>
          <a:solidFill>
            <a:srgbClr val="F57C00">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80000"/>
            <a:ext cx="2540000" cy="2540000"/>
          </a:xfrm>
          <a:prstGeom prst="ellipse">
            <a:avLst/>
          </a:prstGeom>
          <a:solidFill>
            <a:srgbClr val="F57C00">
              <a:alpha val="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508000" y="508000"/>
            <a:ext cx="1524000" cy="762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508000" y="1524000"/>
            <a:ext cx="11176000" cy="1397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3600">
                <a:solidFill>
                  <a:srgbClr val="F57C00"/>
                </a:solidFill>
                <a:latin typeface="Noto Sans SC"/>
                <a:ea typeface="Noto Sans SC"/>
                <a:cs typeface="Noto Sans SC"/>
                <a:sym typeface="Noto Sans SC"/>
              </a:rPr>
              <a:t>QFD不是填表，是一套以客户为中心的思维方式</a:t>
            </a:r>
            <a:endParaRPr lang="en-US" sz="1100"/>
          </a:p>
        </p:txBody>
      </p:sp>
      <p:sp>
        <p:nvSpPr>
          <p:cNvPr name="AutoShape 6" id="6"/>
          <p:cNvSpPr/>
          <p:nvPr/>
        </p:nvSpPr>
        <p:spPr>
          <a:xfrm rot="0" flipH="false" flipV="false">
            <a:off x="4318000" y="3111500"/>
            <a:ext cx="3556000" cy="25400"/>
          </a:xfrm>
          <a:prstGeom prst="roundRect">
            <a:avLst>
              <a:gd name="adj" fmla="val 0"/>
            </a:avLst>
          </a:prstGeom>
          <a:solidFill>
            <a:srgbClr val="F57C00">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508000" y="3429000"/>
            <a:ext cx="11176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2000">
                <a:solidFill>
                  <a:srgbClr val="C2C2C2"/>
                </a:solidFill>
                <a:latin typeface="Noto Sans SC"/>
                <a:ea typeface="Noto Sans SC"/>
                <a:cs typeface="Noto Sans SC"/>
                <a:sym typeface="Noto Sans SC"/>
              </a:rPr>
              <a:t>手持锂电钻实战案例 · 质量功能展开培训</a:t>
            </a:r>
            <a:endParaRPr lang="en-US" sz="1100"/>
          </a:p>
        </p:txBody>
      </p:sp>
      <p:sp>
        <p:nvSpPr>
          <p:cNvPr name="AutoShape 8" id="8"/>
          <p:cNvSpPr/>
          <p:nvPr/>
        </p:nvSpPr>
        <p:spPr>
          <a:xfrm rot="0" flipH="false" flipV="false">
            <a:off x="762000" y="4381500"/>
            <a:ext cx="3302000" cy="1079500"/>
          </a:xfrm>
          <a:prstGeom prst="roundRect">
            <a:avLst>
              <a:gd name="adj" fmla="val 0"/>
            </a:avLst>
          </a:prstGeom>
          <a:solidFill>
            <a:srgbClr val="FFFFFF">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9" id="9"/>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0" flipH="false" flipV="false">
            <a:off x="1016000" y="4711700"/>
            <a:ext cx="406400" cy="406400"/>
          </a:xfrm>
          <a:prstGeom prst="rect">
            <a:avLst/>
          </a:prstGeom>
        </p:spPr>
      </p:pic>
      <p:sp>
        <p:nvSpPr>
          <p:cNvPr name="AutoShape 10" id="10"/>
          <p:cNvSpPr/>
          <p:nvPr/>
        </p:nvSpPr>
        <p:spPr>
          <a:xfrm rot="0" flipH="false" flipV="false">
            <a:off x="1524000" y="4546600"/>
            <a:ext cx="2540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E6E6E6"/>
                </a:solidFill>
                <a:latin typeface="Noto Sans SC"/>
                <a:ea typeface="Noto Sans SC"/>
                <a:cs typeface="Noto Sans SC"/>
                <a:sym typeface="Noto Sans SC"/>
              </a:rPr>
              <a:t>客户之声 (VOC)</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969696"/>
                </a:solidFill>
                <a:latin typeface="Noto Sans SC"/>
                <a:ea typeface="Noto Sans SC"/>
                <a:cs typeface="Noto Sans SC"/>
                <a:sym typeface="Noto Sans SC"/>
              </a:rPr>
              <a:t>深度挖掘需求本质，捕捉隐性痛点</a:t>
            </a:r>
          </a:p>
        </p:txBody>
      </p:sp>
      <p:sp>
        <p:nvSpPr>
          <p:cNvPr name="AutoShape 11" id="11"/>
          <p:cNvSpPr/>
          <p:nvPr/>
        </p:nvSpPr>
        <p:spPr>
          <a:xfrm rot="0" flipH="false" flipV="false">
            <a:off x="4445000" y="4381500"/>
            <a:ext cx="3302000" cy="1079500"/>
          </a:xfrm>
          <a:prstGeom prst="roundRect">
            <a:avLst>
              <a:gd name="adj" fmla="val 0"/>
            </a:avLst>
          </a:prstGeom>
          <a:solidFill>
            <a:srgbClr val="FFFFFF">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4699000" y="4711700"/>
            <a:ext cx="406400" cy="406400"/>
          </a:xfrm>
          <a:prstGeom prst="rect">
            <a:avLst/>
          </a:prstGeom>
        </p:spPr>
      </p:pic>
      <p:sp>
        <p:nvSpPr>
          <p:cNvPr name="AutoShape 13" id="13"/>
          <p:cNvSpPr/>
          <p:nvPr/>
        </p:nvSpPr>
        <p:spPr>
          <a:xfrm rot="0" flipH="false" flipV="false">
            <a:off x="5207000" y="4546600"/>
            <a:ext cx="2540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E6E6E6"/>
                </a:solidFill>
                <a:latin typeface="Noto Sans SC"/>
                <a:ea typeface="Noto Sans SC"/>
                <a:cs typeface="Noto Sans SC"/>
                <a:sym typeface="Noto Sans SC"/>
              </a:rPr>
              <a:t>质量屋 (HOQ)</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969696"/>
                </a:solidFill>
                <a:latin typeface="Noto Sans SC"/>
                <a:ea typeface="Noto Sans SC"/>
                <a:cs typeface="Noto Sans SC"/>
                <a:sym typeface="Noto Sans SC"/>
              </a:rPr>
              <a:t>系统化转化需求，精准配置资源</a:t>
            </a:r>
          </a:p>
        </p:txBody>
      </p:sp>
      <p:sp>
        <p:nvSpPr>
          <p:cNvPr name="AutoShape 14" id="14"/>
          <p:cNvSpPr/>
          <p:nvPr/>
        </p:nvSpPr>
        <p:spPr>
          <a:xfrm rot="0" flipH="false" flipV="false">
            <a:off x="8128000" y="4381500"/>
            <a:ext cx="3302000" cy="1079500"/>
          </a:xfrm>
          <a:prstGeom prst="roundRect">
            <a:avLst>
              <a:gd name="adj" fmla="val 0"/>
            </a:avLst>
          </a:prstGeom>
          <a:solidFill>
            <a:srgbClr val="FFFFFF">
              <a:alpha val="8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5" id="15"/>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8382000" y="4711700"/>
            <a:ext cx="406400" cy="406400"/>
          </a:xfrm>
          <a:prstGeom prst="rect">
            <a:avLst/>
          </a:prstGeom>
        </p:spPr>
      </p:pic>
      <p:sp>
        <p:nvSpPr>
          <p:cNvPr name="AutoShape 16" id="16"/>
          <p:cNvSpPr/>
          <p:nvPr/>
        </p:nvSpPr>
        <p:spPr>
          <a:xfrm rot="0" flipH="false" flipV="false">
            <a:off x="8890000" y="4546600"/>
            <a:ext cx="2540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E6E6E6"/>
                </a:solidFill>
                <a:latin typeface="Noto Sans SC"/>
                <a:ea typeface="Noto Sans SC"/>
                <a:cs typeface="Noto Sans SC"/>
                <a:sym typeface="Noto Sans SC"/>
              </a:rPr>
              <a:t>价值驱动</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25000"/>
              </a:lnSpc>
            </a:pPr>
            <a:r>
              <a:rPr lang="en-US" b="false" i="false" strike="noStrike" u="none" sz="1300">
                <a:solidFill>
                  <a:srgbClr val="969696"/>
                </a:solidFill>
                <a:latin typeface="Noto Sans SC"/>
                <a:ea typeface="Noto Sans SC"/>
                <a:cs typeface="Noto Sans SC"/>
                <a:sym typeface="Noto Sans SC"/>
              </a:rPr>
              <a:t>以终为始，打造市场认可的爆款</a:t>
            </a:r>
          </a:p>
        </p:txBody>
      </p:sp>
      <p:sp>
        <p:nvSpPr>
          <p:cNvPr name="AutoShape 17" id="17"/>
          <p:cNvSpPr/>
          <p:nvPr/>
        </p:nvSpPr>
        <p:spPr>
          <a:xfrm rot="0" flipH="false" flipV="false">
            <a:off x="0" y="56515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FFFFFF"/>
                </a:solidFill>
                <a:latin typeface="Noto Sans SC"/>
                <a:ea typeface="Noto Sans SC"/>
                <a:cs typeface="Noto Sans SC"/>
                <a:sym typeface="Noto Sans SC"/>
              </a:rPr>
              <a:t>感谢聆听</a:t>
            </a:r>
            <a:endParaRPr lang="en-US" sz="1100"/>
          </a:p>
        </p:txBody>
      </p:sp>
      <p:sp>
        <p:nvSpPr>
          <p:cNvPr name="AutoShape 18" id="18"/>
          <p:cNvSpPr/>
          <p:nvPr/>
        </p:nvSpPr>
        <p:spPr>
          <a:xfrm rot="0" flipH="false" flipV="false">
            <a:off x="10160000" y="6273800"/>
            <a:ext cx="1524000" cy="76200"/>
          </a:xfrm>
          <a:prstGeom prst="roundRect">
            <a:avLst>
              <a:gd name="adj" fmla="val 0"/>
            </a:avLst>
          </a:prstGeom>
          <a:solidFill>
            <a:srgbClr val="F57C00">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9" id="19"/>
          <p:cNvPicPr>
            <a:picLocks noChangeAspect="true"/>
          </p:cNvPicPr>
          <p:nvPr/>
        </p:nvPicPr>
        <p:blipFill>
          <a:blip r:embed="rId9"/>
          <a:stretch>
            <a:fillRect/>
          </a:stretch>
        </p:blipFill>
        <p:spPr>
          <a:xfrm>
            <a:off x="10668000" y="6190112"/>
            <a:ext cx="1524000" cy="667888"/>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{"Label":"1","ContentProducer":"001191110102MACQD9K64010000","ProduceID":"7664458707514657746","ReservedCode1":"","ContentPropagator":"","PropagateID":"","ReservedCode2":""}</vt:lpwstr>
  </property>
</Properties>
</file>